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4"/>
  </p:sldMasterIdLst>
  <p:notesMasterIdLst>
    <p:notesMasterId r:id="rId31"/>
  </p:notesMasterIdLst>
  <p:sldIdLst>
    <p:sldId id="256" r:id="rId5"/>
    <p:sldId id="263" r:id="rId6"/>
    <p:sldId id="277" r:id="rId7"/>
    <p:sldId id="278" r:id="rId8"/>
    <p:sldId id="279" r:id="rId9"/>
    <p:sldId id="329" r:id="rId10"/>
    <p:sldId id="330" r:id="rId11"/>
    <p:sldId id="331" r:id="rId12"/>
    <p:sldId id="332" r:id="rId13"/>
    <p:sldId id="333" r:id="rId14"/>
    <p:sldId id="334" r:id="rId15"/>
    <p:sldId id="335" r:id="rId16"/>
    <p:sldId id="336" r:id="rId17"/>
    <p:sldId id="337" r:id="rId18"/>
    <p:sldId id="338" r:id="rId19"/>
    <p:sldId id="339" r:id="rId20"/>
    <p:sldId id="340" r:id="rId21"/>
    <p:sldId id="341" r:id="rId22"/>
    <p:sldId id="342" r:id="rId23"/>
    <p:sldId id="343" r:id="rId24"/>
    <p:sldId id="344" r:id="rId25"/>
    <p:sldId id="345" r:id="rId26"/>
    <p:sldId id="346" r:id="rId27"/>
    <p:sldId id="347" r:id="rId28"/>
    <p:sldId id="348" r:id="rId29"/>
    <p:sldId id="276"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2E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75622" autoAdjust="0"/>
  </p:normalViewPr>
  <p:slideViewPr>
    <p:cSldViewPr showGuides="1">
      <p:cViewPr varScale="1">
        <p:scale>
          <a:sx n="81" d="100"/>
          <a:sy n="81" d="100"/>
        </p:scale>
        <p:origin x="90" y="528"/>
      </p:cViewPr>
      <p:guideLst>
        <p:guide orient="horz" pos="1620"/>
        <p:guide pos="2880"/>
      </p:guideLst>
    </p:cSldViewPr>
  </p:slideViewPr>
  <p:notesTextViewPr>
    <p:cViewPr>
      <p:scale>
        <a:sx n="1" d="1"/>
        <a:sy n="1" d="1"/>
      </p:scale>
      <p:origin x="0" y="0"/>
    </p:cViewPr>
  </p:notesTextViewPr>
  <p:gridSpacing cx="370801" cy="370801"/>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660C-854C-A38B-A3A3-9E2A9D1757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1DAE2D-4F2F-B62D-5715-DAAEC751DAD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A3CB3F5-4994-1569-1560-8A7A64000C93}"/>
              </a:ext>
            </a:extLst>
          </p:cNvPr>
          <p:cNvSpPr>
            <a:spLocks noGrp="1"/>
          </p:cNvSpPr>
          <p:nvPr>
            <p:ph type="body" idx="1"/>
          </p:nvPr>
        </p:nvSpPr>
        <p:spPr/>
        <p:txBody>
          <a:bodyPr/>
          <a:lstStyle/>
          <a:p>
            <a:pPr marL="139700" indent="0">
              <a:buNone/>
            </a:pPr>
            <a:r>
              <a:rPr lang="en-US" dirty="0"/>
              <a:t>El </a:t>
            </a:r>
            <a:r>
              <a:rPr lang="en-US" dirty="0" err="1"/>
              <a:t>algortimo</a:t>
            </a:r>
            <a:r>
              <a:rPr lang="en-US" dirty="0"/>
              <a:t> </a:t>
            </a:r>
            <a:r>
              <a:rPr lang="en-US" dirty="0" err="1"/>
              <a:t>presentado</a:t>
            </a:r>
            <a:r>
              <a:rPr lang="en-US" dirty="0"/>
              <a:t> </a:t>
            </a:r>
            <a:r>
              <a:rPr lang="en-US" dirty="0" err="1"/>
              <a:t>en</a:t>
            </a:r>
            <a:r>
              <a:rPr lang="en-US" dirty="0"/>
              <a:t> </a:t>
            </a:r>
            <a:r>
              <a:rPr lang="en-US" dirty="0" err="1"/>
              <a:t>este</a:t>
            </a:r>
            <a:r>
              <a:rPr lang="en-US" dirty="0"/>
              <a:t> </a:t>
            </a:r>
            <a:r>
              <a:rPr lang="en-US" dirty="0" err="1"/>
              <a:t>caso</a:t>
            </a:r>
            <a:r>
              <a:rPr lang="en-US" dirty="0"/>
              <a:t> es un </a:t>
            </a:r>
            <a:r>
              <a:rPr lang="en-US" dirty="0" err="1"/>
              <a:t>problema</a:t>
            </a:r>
            <a:r>
              <a:rPr lang="en-US" dirty="0"/>
              <a:t> de </a:t>
            </a:r>
            <a:r>
              <a:rPr lang="en-US" dirty="0" err="1"/>
              <a:t>minimizacion</a:t>
            </a:r>
            <a:endParaRPr lang="es-CO" dirty="0"/>
          </a:p>
        </p:txBody>
      </p:sp>
    </p:spTree>
    <p:extLst>
      <p:ext uri="{BB962C8B-B14F-4D97-AF65-F5344CB8AC3E}">
        <p14:creationId xmlns:p14="http://schemas.microsoft.com/office/powerpoint/2010/main" val="538499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C86B4-FC6F-408D-1991-60760E074D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CEE8BF-240F-736A-1921-D1A5B0C836C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9A3B113-6F32-F18B-C9B9-1218A3A7DFD2}"/>
              </a:ext>
            </a:extLst>
          </p:cNvPr>
          <p:cNvSpPr>
            <a:spLocks noGrp="1"/>
          </p:cNvSpPr>
          <p:nvPr>
            <p:ph type="body" idx="1"/>
          </p:nvPr>
        </p:nvSpPr>
        <p:spPr/>
        <p:txBody>
          <a:bodyPr/>
          <a:lstStyle/>
          <a:p>
            <a:pPr marL="139700" indent="0">
              <a:buNone/>
            </a:pPr>
            <a:r>
              <a:rPr lang="en-US" dirty="0"/>
              <a:t>El </a:t>
            </a:r>
            <a:r>
              <a:rPr lang="en-US" dirty="0" err="1"/>
              <a:t>algortimo</a:t>
            </a:r>
            <a:r>
              <a:rPr lang="en-US" dirty="0"/>
              <a:t> </a:t>
            </a:r>
            <a:r>
              <a:rPr lang="en-US" dirty="0" err="1"/>
              <a:t>presentado</a:t>
            </a:r>
            <a:r>
              <a:rPr lang="en-US" dirty="0"/>
              <a:t> </a:t>
            </a:r>
            <a:r>
              <a:rPr lang="en-US" dirty="0" err="1"/>
              <a:t>en</a:t>
            </a:r>
            <a:r>
              <a:rPr lang="en-US" dirty="0"/>
              <a:t> </a:t>
            </a:r>
            <a:r>
              <a:rPr lang="en-US" dirty="0" err="1"/>
              <a:t>este</a:t>
            </a:r>
            <a:r>
              <a:rPr lang="en-US" dirty="0"/>
              <a:t> </a:t>
            </a:r>
            <a:r>
              <a:rPr lang="en-US" dirty="0" err="1"/>
              <a:t>caso</a:t>
            </a:r>
            <a:r>
              <a:rPr lang="en-US" dirty="0"/>
              <a:t> es un </a:t>
            </a:r>
            <a:r>
              <a:rPr lang="en-US" dirty="0" err="1"/>
              <a:t>problema</a:t>
            </a:r>
            <a:r>
              <a:rPr lang="en-US" dirty="0"/>
              <a:t> de </a:t>
            </a:r>
            <a:r>
              <a:rPr lang="en-US" dirty="0" err="1"/>
              <a:t>minimizacion</a:t>
            </a:r>
            <a:endParaRPr lang="es-CO" dirty="0"/>
          </a:p>
        </p:txBody>
      </p:sp>
    </p:spTree>
    <p:extLst>
      <p:ext uri="{BB962C8B-B14F-4D97-AF65-F5344CB8AC3E}">
        <p14:creationId xmlns:p14="http://schemas.microsoft.com/office/powerpoint/2010/main" val="248678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EEC65-434A-751A-608A-67218FFE2E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096B64-DA48-156D-B966-78587951D58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52D55A4-18C3-D3E8-8D0A-6B7B1694C724}"/>
              </a:ext>
            </a:extLst>
          </p:cNvPr>
          <p:cNvSpPr>
            <a:spLocks noGrp="1"/>
          </p:cNvSpPr>
          <p:nvPr>
            <p:ph type="body" idx="1"/>
          </p:nvPr>
        </p:nvSpPr>
        <p:spPr/>
        <p:txBody>
          <a:bodyPr/>
          <a:lstStyle/>
          <a:p>
            <a:pPr marL="139700" indent="0">
              <a:buNone/>
            </a:pPr>
            <a:endParaRPr lang="es-CO" dirty="0"/>
          </a:p>
        </p:txBody>
      </p:sp>
    </p:spTree>
    <p:extLst>
      <p:ext uri="{BB962C8B-B14F-4D97-AF65-F5344CB8AC3E}">
        <p14:creationId xmlns:p14="http://schemas.microsoft.com/office/powerpoint/2010/main" val="1989115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0D40C-D6B1-0642-37AD-8F91D999BA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038976-AC54-79FA-5D3F-E2526B68E1F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5330FB3-7C43-7A6B-F578-5B41B1D8612F}"/>
              </a:ext>
            </a:extLst>
          </p:cNvPr>
          <p:cNvSpPr>
            <a:spLocks noGrp="1"/>
          </p:cNvSpPr>
          <p:nvPr>
            <p:ph type="body" idx="1"/>
          </p:nvPr>
        </p:nvSpPr>
        <p:spPr/>
        <p:txBody>
          <a:bodyPr/>
          <a:lstStyle/>
          <a:p>
            <a:pPr marL="139700" indent="0">
              <a:buNone/>
            </a:pPr>
            <a:endParaRPr lang="es-CO" dirty="0"/>
          </a:p>
        </p:txBody>
      </p:sp>
    </p:spTree>
    <p:extLst>
      <p:ext uri="{BB962C8B-B14F-4D97-AF65-F5344CB8AC3E}">
        <p14:creationId xmlns:p14="http://schemas.microsoft.com/office/powerpoint/2010/main" val="3626630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C84C3-41E5-2D85-3A22-01D0B5A351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9D41F9-0F93-C594-7B5F-08BC720C93F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71AF341-46E1-B7C1-BD75-1849EA124ADF}"/>
              </a:ext>
            </a:extLst>
          </p:cNvPr>
          <p:cNvSpPr>
            <a:spLocks noGrp="1"/>
          </p:cNvSpPr>
          <p:nvPr>
            <p:ph type="body" idx="1"/>
          </p:nvPr>
        </p:nvSpPr>
        <p:spPr/>
        <p:txBody>
          <a:bodyPr/>
          <a:lstStyle/>
          <a:p>
            <a:pPr marL="139700" indent="0">
              <a:buNone/>
            </a:pPr>
            <a:r>
              <a:rPr lang="en-US" dirty="0"/>
              <a:t>Primero es un </a:t>
            </a:r>
            <a:r>
              <a:rPr lang="en-US" dirty="0" err="1"/>
              <a:t>enfoque</a:t>
            </a:r>
            <a:r>
              <a:rPr lang="en-US" dirty="0"/>
              <a:t> de umbral </a:t>
            </a:r>
            <a:r>
              <a:rPr lang="en-US" dirty="0" err="1"/>
              <a:t>por</a:t>
            </a:r>
            <a:r>
              <a:rPr lang="en-US" dirty="0"/>
              <a:t> </a:t>
            </a:r>
            <a:r>
              <a:rPr lang="en-US" dirty="0" err="1"/>
              <a:t>aptitud</a:t>
            </a:r>
            <a:endParaRPr lang="en-US" dirty="0"/>
          </a:p>
          <a:p>
            <a:pPr marL="139700" indent="0">
              <a:buNone/>
            </a:pPr>
            <a:r>
              <a:rPr lang="en-US" dirty="0"/>
              <a:t>Segundo un umbral </a:t>
            </a:r>
            <a:r>
              <a:rPr lang="en-US" dirty="0" err="1"/>
              <a:t>por</a:t>
            </a:r>
            <a:r>
              <a:rPr lang="en-US" dirty="0"/>
              <a:t> </a:t>
            </a:r>
            <a:r>
              <a:rPr lang="en-US" dirty="0" err="1"/>
              <a:t>tamano</a:t>
            </a:r>
            <a:r>
              <a:rPr lang="en-US" dirty="0"/>
              <a:t> de </a:t>
            </a:r>
            <a:r>
              <a:rPr lang="en-US" dirty="0" err="1"/>
              <a:t>poblacion</a:t>
            </a:r>
            <a:endParaRPr lang="en-US" dirty="0"/>
          </a:p>
        </p:txBody>
      </p:sp>
    </p:spTree>
    <p:extLst>
      <p:ext uri="{BB962C8B-B14F-4D97-AF65-F5344CB8AC3E}">
        <p14:creationId xmlns:p14="http://schemas.microsoft.com/office/powerpoint/2010/main" val="602787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1B5A0-3730-3D8D-D33A-2EA9060A8A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2F344-A6DC-BD85-5BE7-EBBE5623A98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D6C96EC-93BA-B7FE-B9AA-67B1DAFEBFAC}"/>
              </a:ext>
            </a:extLst>
          </p:cNvPr>
          <p:cNvSpPr>
            <a:spLocks noGrp="1"/>
          </p:cNvSpPr>
          <p:nvPr>
            <p:ph type="body" idx="1"/>
          </p:nvPr>
        </p:nvSpPr>
        <p:spPr/>
        <p:txBody>
          <a:bodyPr/>
          <a:lstStyle/>
          <a:p>
            <a:pPr marL="139700" indent="0">
              <a:buNone/>
            </a:pPr>
            <a:r>
              <a:rPr lang="en-US" dirty="0"/>
              <a:t>Primero es un </a:t>
            </a:r>
            <a:r>
              <a:rPr lang="en-US" dirty="0" err="1"/>
              <a:t>enfoque</a:t>
            </a:r>
            <a:r>
              <a:rPr lang="en-US" dirty="0"/>
              <a:t> de umbral </a:t>
            </a:r>
            <a:r>
              <a:rPr lang="en-US" dirty="0" err="1"/>
              <a:t>por</a:t>
            </a:r>
            <a:r>
              <a:rPr lang="en-US" dirty="0"/>
              <a:t> </a:t>
            </a:r>
            <a:r>
              <a:rPr lang="en-US" dirty="0" err="1"/>
              <a:t>aptitud</a:t>
            </a:r>
            <a:endParaRPr lang="en-US" dirty="0"/>
          </a:p>
          <a:p>
            <a:pPr marL="139700" indent="0">
              <a:buNone/>
            </a:pPr>
            <a:r>
              <a:rPr lang="en-US" dirty="0"/>
              <a:t>Segundo un umbral </a:t>
            </a:r>
            <a:r>
              <a:rPr lang="en-US" dirty="0" err="1"/>
              <a:t>por</a:t>
            </a:r>
            <a:r>
              <a:rPr lang="en-US" dirty="0"/>
              <a:t> </a:t>
            </a:r>
            <a:r>
              <a:rPr lang="en-US" dirty="0" err="1"/>
              <a:t>tamano</a:t>
            </a:r>
            <a:r>
              <a:rPr lang="en-US" dirty="0"/>
              <a:t> de </a:t>
            </a:r>
            <a:r>
              <a:rPr lang="en-US" dirty="0" err="1"/>
              <a:t>poblacion</a:t>
            </a:r>
            <a:endParaRPr lang="en-US" dirty="0"/>
          </a:p>
        </p:txBody>
      </p:sp>
    </p:spTree>
    <p:extLst>
      <p:ext uri="{BB962C8B-B14F-4D97-AF65-F5344CB8AC3E}">
        <p14:creationId xmlns:p14="http://schemas.microsoft.com/office/powerpoint/2010/main" val="171491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EE92A-9214-16ED-A0B4-9E09D1CCDD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5B1EFE-3AFA-C472-0582-AFFE26FD563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6DA413F-D29B-F851-12AD-ACA163D92135}"/>
              </a:ext>
            </a:extLst>
          </p:cNvPr>
          <p:cNvSpPr>
            <a:spLocks noGrp="1"/>
          </p:cNvSpPr>
          <p:nvPr>
            <p:ph type="body" idx="1"/>
          </p:nvPr>
        </p:nvSpPr>
        <p:spPr/>
        <p:txBody>
          <a:bodyPr/>
          <a:lstStyle/>
          <a:p>
            <a:pPr marL="139700" indent="0">
              <a:buNone/>
            </a:pPr>
            <a:r>
              <a:rPr lang="en-US" dirty="0"/>
              <a:t>Primero es un </a:t>
            </a:r>
            <a:r>
              <a:rPr lang="en-US" dirty="0" err="1"/>
              <a:t>enfoque</a:t>
            </a:r>
            <a:r>
              <a:rPr lang="en-US" dirty="0"/>
              <a:t> de umbral </a:t>
            </a:r>
            <a:r>
              <a:rPr lang="en-US" dirty="0" err="1"/>
              <a:t>por</a:t>
            </a:r>
            <a:r>
              <a:rPr lang="en-US" dirty="0"/>
              <a:t> </a:t>
            </a:r>
            <a:r>
              <a:rPr lang="en-US" dirty="0" err="1"/>
              <a:t>aptitud</a:t>
            </a:r>
            <a:endParaRPr lang="en-US" dirty="0"/>
          </a:p>
          <a:p>
            <a:pPr marL="139700" indent="0">
              <a:buNone/>
            </a:pPr>
            <a:r>
              <a:rPr lang="en-US" dirty="0"/>
              <a:t>Segundo un umbral </a:t>
            </a:r>
            <a:r>
              <a:rPr lang="en-US" dirty="0" err="1"/>
              <a:t>por</a:t>
            </a:r>
            <a:r>
              <a:rPr lang="en-US" dirty="0"/>
              <a:t> </a:t>
            </a:r>
            <a:r>
              <a:rPr lang="en-US" dirty="0" err="1"/>
              <a:t>tamano</a:t>
            </a:r>
            <a:r>
              <a:rPr lang="en-US" dirty="0"/>
              <a:t> de </a:t>
            </a:r>
            <a:r>
              <a:rPr lang="en-US" dirty="0" err="1"/>
              <a:t>poblacion</a:t>
            </a:r>
            <a:endParaRPr lang="en-US" dirty="0"/>
          </a:p>
        </p:txBody>
      </p:sp>
    </p:spTree>
    <p:extLst>
      <p:ext uri="{BB962C8B-B14F-4D97-AF65-F5344CB8AC3E}">
        <p14:creationId xmlns:p14="http://schemas.microsoft.com/office/powerpoint/2010/main" val="359331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8B108-AABE-1630-78EA-F6A4A77902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1D5ABA-D24D-014C-29A1-225A3BA1E98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4AC12B7-0EB3-5DB4-CD01-4DCAAACA6E14}"/>
              </a:ext>
            </a:extLst>
          </p:cNvPr>
          <p:cNvSpPr>
            <a:spLocks noGrp="1"/>
          </p:cNvSpPr>
          <p:nvPr>
            <p:ph type="body" idx="1"/>
          </p:nvPr>
        </p:nvSpPr>
        <p:spPr/>
        <p:txBody>
          <a:bodyPr/>
          <a:lstStyle/>
          <a:p>
            <a:pPr marL="139700" indent="0">
              <a:buNone/>
            </a:pPr>
            <a:r>
              <a:rPr lang="es-CO" dirty="0"/>
              <a:t>Algoritmos Genéticos: Son útiles cuando la función objetivo es compleja, no diferenciable o tiene múltiples óptimos locales. También se usan cuando la exploración es clave para evitar estancarse en óptimos locales</a:t>
            </a:r>
            <a:endParaRPr lang="en-US" dirty="0"/>
          </a:p>
        </p:txBody>
      </p:sp>
    </p:spTree>
    <p:extLst>
      <p:ext uri="{BB962C8B-B14F-4D97-AF65-F5344CB8AC3E}">
        <p14:creationId xmlns:p14="http://schemas.microsoft.com/office/powerpoint/2010/main" val="1278121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55A31-1580-2838-2003-9DEFAA3646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F14C09-E404-FC59-B042-8F8E420E1C6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F7C82C0-8257-F713-239E-DBE1EB6C9F20}"/>
              </a:ext>
            </a:extLst>
          </p:cNvPr>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85258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Esto es similar a tratar de encontrar la cima del </a:t>
            </a:r>
            <a:r>
              <a:rPr lang="es-CO" b="1" dirty="0"/>
              <a:t>Monte Everest</a:t>
            </a:r>
            <a:r>
              <a:rPr lang="es-CO" dirty="0"/>
              <a:t> en una </a:t>
            </a:r>
            <a:r>
              <a:rPr lang="es-CO" b="1" dirty="0"/>
              <a:t>densa niebla</a:t>
            </a:r>
            <a:r>
              <a:rPr lang="es-CO" dirty="0"/>
              <a:t> mientras se sufre de </a:t>
            </a:r>
            <a:r>
              <a:rPr lang="es-CO" b="1" dirty="0"/>
              <a:t>amnesia</a:t>
            </a:r>
            <a:r>
              <a:rPr lang="es-CO" dirty="0"/>
              <a:t>.</a:t>
            </a:r>
          </a:p>
          <a:p>
            <a:r>
              <a:rPr lang="es-CO" dirty="0"/>
              <a:t>El algoritmo descrito en la imagen </a:t>
            </a:r>
            <a:r>
              <a:rPr lang="es-CO" b="1" dirty="0"/>
              <a:t>no se detiene después de evaluar el primer vecino</a:t>
            </a:r>
            <a:r>
              <a:rPr lang="es-CO" dirty="0"/>
              <a:t>, sino que </a:t>
            </a:r>
            <a:r>
              <a:rPr lang="es-CO" b="1" dirty="0"/>
              <a:t>evalúa todos los vecinos posibles</a:t>
            </a:r>
            <a:r>
              <a:rPr lang="es-CO" dirty="0"/>
              <a:t> y elige el de mayor valor.</a:t>
            </a:r>
          </a:p>
        </p:txBody>
      </p:sp>
    </p:spTree>
    <p:extLst>
      <p:ext uri="{BB962C8B-B14F-4D97-AF65-F5344CB8AC3E}">
        <p14:creationId xmlns:p14="http://schemas.microsoft.com/office/powerpoint/2010/main" val="2131407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A2133-48DB-A131-45DF-D1E602590B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1E603-41D6-A52A-D446-F5CEAEF2DFA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F87C92F-9006-9579-4D6E-6EA8A710F4CA}"/>
              </a:ext>
            </a:extLst>
          </p:cNvPr>
          <p:cNvSpPr>
            <a:spLocks noGrp="1"/>
          </p:cNvSpPr>
          <p:nvPr>
            <p:ph type="body" idx="1"/>
          </p:nvPr>
        </p:nvSpPr>
        <p:spPr/>
        <p:txBody>
          <a:bodyPr/>
          <a:lstStyle/>
          <a:p>
            <a:r>
              <a:rPr lang="es-CO" b="1" dirty="0"/>
              <a:t>Hill </a:t>
            </a:r>
            <a:r>
              <a:rPr lang="es-CO" b="1" dirty="0" err="1"/>
              <a:t>climbing</a:t>
            </a:r>
            <a:r>
              <a:rPr lang="es-CO" dirty="0"/>
              <a:t> (ascensión de colinas) a veces se llama </a:t>
            </a:r>
            <a:r>
              <a:rPr lang="es-CO" b="1" dirty="0"/>
              <a:t>búsqueda local codiciosa</a:t>
            </a:r>
            <a:r>
              <a:rPr lang="es-CO" dirty="0"/>
              <a:t>, ya que selecciona un estado vecino favorable sin pensar en el camino a seguir.</a:t>
            </a:r>
          </a:p>
          <a:p>
            <a:r>
              <a:rPr lang="es-CO" b="1" dirty="0"/>
              <a:t>Hill </a:t>
            </a:r>
            <a:r>
              <a:rPr lang="es-CO" b="1" dirty="0" err="1"/>
              <a:t>climbing</a:t>
            </a:r>
            <a:r>
              <a:rPr lang="es-CO" dirty="0"/>
              <a:t> puede avanzar rápidamente hacia una solución, ya que generalmente es bastante fácil mejorar un estado inicial malo. Por ejemplo, desde el estado en </a:t>
            </a:r>
            <a:r>
              <a:rPr lang="es-CO" b="1" dirty="0"/>
              <a:t>Figura 4.3(b)</a:t>
            </a:r>
            <a:r>
              <a:rPr lang="es-CO" dirty="0"/>
              <a:t>, solo se necesitan cinco pasos para alcanzar el estado en </a:t>
            </a:r>
            <a:r>
              <a:rPr lang="es-CO" b="1" dirty="0"/>
              <a:t>Figura 4.3(a)</a:t>
            </a:r>
            <a:r>
              <a:rPr lang="es-CO" dirty="0"/>
              <a:t>, que tiene h=1 y está muy cerca de ser una solución.</a:t>
            </a:r>
          </a:p>
        </p:txBody>
      </p:sp>
    </p:spTree>
    <p:extLst>
      <p:ext uri="{BB962C8B-B14F-4D97-AF65-F5344CB8AC3E}">
        <p14:creationId xmlns:p14="http://schemas.microsoft.com/office/powerpoint/2010/main" val="2739497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C9090-FDB3-7F8B-A75A-ABBACCED38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9EA8DD-5F09-29A0-1ABB-FD2C8E23266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8DB121D-2155-3925-E5FF-18BF23148FFE}"/>
              </a:ext>
            </a:extLst>
          </p:cNvPr>
          <p:cNvSpPr>
            <a:spLocks noGrp="1"/>
          </p:cNvSpPr>
          <p:nvPr>
            <p:ph type="body" idx="1"/>
          </p:nvPr>
        </p:nvSpPr>
        <p:spPr/>
        <p:txBody>
          <a:bodyPr/>
          <a:lstStyle/>
          <a:p>
            <a:r>
              <a:rPr lang="es-CO" dirty="0"/>
              <a:t>Más concretamente, el estado en </a:t>
            </a:r>
            <a:r>
              <a:rPr lang="es-CO" b="1" dirty="0"/>
              <a:t>Figura 4.3(a)</a:t>
            </a:r>
            <a:r>
              <a:rPr lang="es-CO" dirty="0"/>
              <a:t> es un máximo local (es decir, un mínimo local para el costo </a:t>
            </a:r>
            <a:r>
              <a:rPr lang="es-CO" dirty="0" err="1"/>
              <a:t>hhh</a:t>
            </a:r>
            <a:r>
              <a:rPr lang="es-CO" dirty="0"/>
              <a:t>); cualquier movimiento de una sola reina empeorará la situación.</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s-CO" dirty="0"/>
              <a:t>En cada caso, el algoritmo alcanza un punto en el que no se puede avanzar más. Partiendo de un estado aleatorio del problema de las 8 reinas, la versión de </a:t>
            </a:r>
            <a:r>
              <a:rPr lang="es-CO" b="1" dirty="0"/>
              <a:t>ascensión de colinas con el ascenso más pronunciado</a:t>
            </a:r>
            <a:r>
              <a:rPr lang="es-CO" dirty="0"/>
              <a:t> (</a:t>
            </a:r>
            <a:r>
              <a:rPr lang="es-CO" dirty="0" err="1"/>
              <a:t>steepest-ascent</a:t>
            </a:r>
            <a:r>
              <a:rPr lang="es-CO" dirty="0"/>
              <a:t> </a:t>
            </a:r>
            <a:r>
              <a:rPr lang="es-CO" b="1" dirty="0" err="1"/>
              <a:t>hill</a:t>
            </a:r>
            <a:r>
              <a:rPr lang="es-CO" b="1" dirty="0"/>
              <a:t> </a:t>
            </a:r>
            <a:r>
              <a:rPr lang="es-CO" b="1" dirty="0" err="1"/>
              <a:t>climbing</a:t>
            </a:r>
            <a:r>
              <a:rPr lang="es-CO" dirty="0"/>
              <a:t>) se queda atascada el </a:t>
            </a:r>
            <a:r>
              <a:rPr lang="es-CO" b="1" dirty="0"/>
              <a:t>86%</a:t>
            </a:r>
            <a:r>
              <a:rPr lang="es-CO" dirty="0"/>
              <a:t> de las veces, resolviendo solo el </a:t>
            </a:r>
            <a:r>
              <a:rPr lang="es-CO" b="1" dirty="0"/>
              <a:t>14%</a:t>
            </a:r>
            <a:r>
              <a:rPr lang="es-CO" dirty="0"/>
              <a:t> de las instancias del problema. Por otro lado, funciona rápidamente, tardando en promedio solo </a:t>
            </a:r>
            <a:r>
              <a:rPr lang="es-CO" b="1" dirty="0"/>
              <a:t>4 pasos</a:t>
            </a:r>
            <a:r>
              <a:rPr lang="es-CO" dirty="0"/>
              <a:t> cuando tiene éxito y </a:t>
            </a:r>
            <a:r>
              <a:rPr lang="es-CO" b="1" dirty="0"/>
              <a:t>3 pasos</a:t>
            </a:r>
            <a:r>
              <a:rPr lang="es-CO" dirty="0"/>
              <a:t> cuando se atasca—lo cual no está mal para un espacio de estados de </a:t>
            </a:r>
            <a:r>
              <a:rPr lang="es-CO" b="1" dirty="0"/>
              <a:t>8⁸ ≈ 17 millones</a:t>
            </a:r>
            <a:r>
              <a:rPr lang="es-CO" dirty="0"/>
              <a:t> de estados.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s-CO" dirty="0" err="1"/>
              <a:t>odemos</a:t>
            </a:r>
            <a:r>
              <a:rPr lang="es-CO" dirty="0"/>
              <a:t> limitar la cantidad de movimientos laterales consecutivos, deteniéndonos después de, por ejemplo, </a:t>
            </a:r>
            <a:r>
              <a:rPr lang="es-CO" b="1" dirty="0"/>
              <a:t>100 movimientos laterales consecutivos</a:t>
            </a:r>
            <a:r>
              <a:rPr lang="es-CO" dirty="0"/>
              <a:t>.</a:t>
            </a:r>
          </a:p>
          <a:p>
            <a:pPr marL="139700" indent="0">
              <a:buNone/>
            </a:pPr>
            <a:endParaRPr lang="es-CO" dirty="0"/>
          </a:p>
        </p:txBody>
      </p:sp>
    </p:spTree>
    <p:extLst>
      <p:ext uri="{BB962C8B-B14F-4D97-AF65-F5344CB8AC3E}">
        <p14:creationId xmlns:p14="http://schemas.microsoft.com/office/powerpoint/2010/main" val="3497688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6FCBA-5F69-7F0A-2CE9-0262F8D8C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5CC637-E026-16A5-D2F0-BA8729EA34E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1F04918-B803-550F-3D0A-F6C2A7CD23C3}"/>
              </a:ext>
            </a:extLst>
          </p:cNvPr>
          <p:cNvSpPr>
            <a:spLocks noGrp="1"/>
          </p:cNvSpPr>
          <p:nvPr>
            <p:ph type="body" idx="1"/>
          </p:nvPr>
        </p:nvSpPr>
        <p:spPr/>
        <p:txBody>
          <a:bodyPr/>
          <a:lstStyle/>
          <a:p>
            <a:pPr marL="139700" indent="0">
              <a:buNone/>
            </a:pPr>
            <a:endParaRPr lang="es-CO" dirty="0"/>
          </a:p>
        </p:txBody>
      </p:sp>
    </p:spTree>
    <p:extLst>
      <p:ext uri="{BB962C8B-B14F-4D97-AF65-F5344CB8AC3E}">
        <p14:creationId xmlns:p14="http://schemas.microsoft.com/office/powerpoint/2010/main" val="3341281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BCF15-AAAD-A015-A14E-7FAB8571B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EAC0E2-FF72-8267-CFF3-805B6778DB1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F1A36CB-D422-4C7A-3CD9-1FC18CF4BB00}"/>
              </a:ext>
            </a:extLst>
          </p:cNvPr>
          <p:cNvSpPr>
            <a:spLocks noGrp="1"/>
          </p:cNvSpPr>
          <p:nvPr>
            <p:ph type="body" idx="1"/>
          </p:nvPr>
        </p:nvSpPr>
        <p:spPr/>
        <p:txBody>
          <a:bodyPr/>
          <a:lstStyle/>
          <a:p>
            <a:pPr marL="139700" indent="0">
              <a:buNone/>
            </a:pPr>
            <a:endParaRPr lang="es-CO" dirty="0"/>
          </a:p>
        </p:txBody>
      </p:sp>
    </p:spTree>
    <p:extLst>
      <p:ext uri="{BB962C8B-B14F-4D97-AF65-F5344CB8AC3E}">
        <p14:creationId xmlns:p14="http://schemas.microsoft.com/office/powerpoint/2010/main" val="2469881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225E6-0D4D-5521-9014-24F8DBF1E3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CF4BC-40E9-2D52-9B2F-9579D2FD792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EEC0415-5E3B-E199-71B5-00D18CEAAD64}"/>
              </a:ext>
            </a:extLst>
          </p:cNvPr>
          <p:cNvSpPr>
            <a:spLocks noGrp="1"/>
          </p:cNvSpPr>
          <p:nvPr>
            <p:ph type="body" idx="1"/>
          </p:nvPr>
        </p:nvSpPr>
        <p:spPr/>
        <p:txBody>
          <a:bodyPr/>
          <a:lstStyle/>
          <a:p>
            <a:pPr marL="139700" indent="0">
              <a:buNone/>
            </a:pPr>
            <a:endParaRPr lang="es-CO" dirty="0"/>
          </a:p>
        </p:txBody>
      </p:sp>
    </p:spTree>
    <p:extLst>
      <p:ext uri="{BB962C8B-B14F-4D97-AF65-F5344CB8AC3E}">
        <p14:creationId xmlns:p14="http://schemas.microsoft.com/office/powerpoint/2010/main" val="360105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68DD4-86A2-41AF-31CD-E6F3317C7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730512-9458-2496-2C64-899E6186C37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FFD5236-0EFE-5FEA-D01F-17682C7452E5}"/>
              </a:ext>
            </a:extLst>
          </p:cNvPr>
          <p:cNvSpPr>
            <a:spLocks noGrp="1"/>
          </p:cNvSpPr>
          <p:nvPr>
            <p:ph type="body" idx="1"/>
          </p:nvPr>
        </p:nvSpPr>
        <p:spPr/>
        <p:txBody>
          <a:bodyPr/>
          <a:lstStyle/>
          <a:p>
            <a:r>
              <a:rPr lang="es-CO" dirty="0"/>
              <a:t>imaginemos la tarea de hacer que una pelota de ping-pong caiga en la grieta más profunda de una superficie muy irregular. Si simplemente dejamos caer la pelota, se detendrá en un mínimo local. Si sacudimos la superficie, podemos hacer que la pelota salga de ese mínimo local—quizás cayendo en un mínimo local más profundo, donde pasará más tiempo. La clave es sacudir lo suficiente como para que la pelota salga de los mínimos locales, pero no tanto como para sacarla del mínimo global.</a:t>
            </a:r>
          </a:p>
          <a:p>
            <a:r>
              <a:rPr lang="es-CO" dirty="0"/>
              <a:t>La solución de </a:t>
            </a:r>
            <a:r>
              <a:rPr lang="es-CO" b="1" dirty="0"/>
              <a:t>recocido simulado</a:t>
            </a:r>
            <a:r>
              <a:rPr lang="es-CO" dirty="0"/>
              <a:t> (</a:t>
            </a:r>
            <a:r>
              <a:rPr lang="es-CO" i="1" dirty="0" err="1"/>
              <a:t>simulated</a:t>
            </a:r>
            <a:r>
              <a:rPr lang="es-CO" i="1" dirty="0"/>
              <a:t> </a:t>
            </a:r>
            <a:r>
              <a:rPr lang="es-CO" i="1" dirty="0" err="1"/>
              <a:t>annealing</a:t>
            </a:r>
            <a:r>
              <a:rPr lang="es-CO" dirty="0"/>
              <a:t>) es comenzar con un fuerte sacudón (es decir, una temperatura alta) y luego reducir gradualmente la intensidad del sacudón (es decir, bajar la temperatura).</a:t>
            </a:r>
          </a:p>
          <a:p>
            <a:pPr marL="139700" indent="0">
              <a:buNone/>
            </a:pPr>
            <a:endParaRPr lang="es-CO" dirty="0"/>
          </a:p>
        </p:txBody>
      </p:sp>
    </p:spTree>
    <p:extLst>
      <p:ext uri="{BB962C8B-B14F-4D97-AF65-F5344CB8AC3E}">
        <p14:creationId xmlns:p14="http://schemas.microsoft.com/office/powerpoint/2010/main" val="3687152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88263-3626-C8B9-B0AA-830B108CCA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CF748C-306F-608C-F02C-B12877F61FA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6A12B70-6251-58D1-3E2C-5B5417321E1C}"/>
              </a:ext>
            </a:extLst>
          </p:cNvPr>
          <p:cNvSpPr>
            <a:spLocks noGrp="1"/>
          </p:cNvSpPr>
          <p:nvPr>
            <p:ph type="body" idx="1"/>
          </p:nvPr>
        </p:nvSpPr>
        <p:spPr/>
        <p:txBody>
          <a:bodyPr/>
          <a:lstStyle/>
          <a:p>
            <a:pPr marL="139700" indent="0">
              <a:buNone/>
            </a:pPr>
            <a:endParaRPr lang="es-CO" dirty="0"/>
          </a:p>
        </p:txBody>
      </p:sp>
    </p:spTree>
    <p:extLst>
      <p:ext uri="{BB962C8B-B14F-4D97-AF65-F5344CB8AC3E}">
        <p14:creationId xmlns:p14="http://schemas.microsoft.com/office/powerpoint/2010/main" val="18403861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sp>
        <p:nvSpPr>
          <p:cNvPr id="2" name="Rectángulo 1"/>
          <p:cNvSpPr/>
          <p:nvPr/>
        </p:nvSpPr>
        <p:spPr>
          <a:xfrm>
            <a:off x="0" y="-55477"/>
            <a:ext cx="9143999" cy="5198977"/>
          </a:xfrm>
          <a:prstGeom prst="rect">
            <a:avLst/>
          </a:prstGeom>
          <a:solidFill>
            <a:srgbClr val="0F2D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grpSp>
        <p:nvGrpSpPr>
          <p:cNvPr id="10" name="Grupo 9">
            <a:extLst>
              <a:ext uri="{FF2B5EF4-FFF2-40B4-BE49-F238E27FC236}">
                <a16:creationId xmlns:a16="http://schemas.microsoft.com/office/drawing/2014/main" id="{A8DE1008-9435-4582-AE18-9973DCBA2FB5}"/>
              </a:ext>
            </a:extLst>
          </p:cNvPr>
          <p:cNvGrpSpPr/>
          <p:nvPr/>
        </p:nvGrpSpPr>
        <p:grpSpPr>
          <a:xfrm>
            <a:off x="0" y="-374331"/>
            <a:ext cx="9147894" cy="5143500"/>
            <a:chOff x="-5192" y="0"/>
            <a:chExt cx="12197192" cy="6858000"/>
          </a:xfrm>
        </p:grpSpPr>
        <p:pic>
          <p:nvPicPr>
            <p:cNvPr id="11" name="Gráfico 10">
              <a:extLst>
                <a:ext uri="{FF2B5EF4-FFF2-40B4-BE49-F238E27FC236}">
                  <a16:creationId xmlns:a16="http://schemas.microsoft.com/office/drawing/2014/main" id="{3345BC10-B95C-4E5B-8CB5-0D9F33E7E63C}"/>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rot="10800000">
              <a:off x="4543109" y="0"/>
              <a:ext cx="7648891" cy="6858000"/>
            </a:xfrm>
            <a:prstGeom prst="rect">
              <a:avLst/>
            </a:prstGeom>
          </p:spPr>
        </p:pic>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a:off x="-5192" y="0"/>
              <a:ext cx="7648891" cy="6858000"/>
            </a:xfrm>
            <a:prstGeom prst="rect">
              <a:avLst/>
            </a:prstGeom>
          </p:spPr>
        </p:pic>
      </p:grpSp>
      <p:sp>
        <p:nvSpPr>
          <p:cNvPr id="13" name="CuadroTexto 12">
            <a:extLst>
              <a:ext uri="{FF2B5EF4-FFF2-40B4-BE49-F238E27FC236}">
                <a16:creationId xmlns:a16="http://schemas.microsoft.com/office/drawing/2014/main" id="{6C8AC4E2-448D-4FEE-91DD-C1DA16461242}"/>
              </a:ext>
            </a:extLst>
          </p:cNvPr>
          <p:cNvSpPr txBox="1"/>
          <p:nvPr/>
        </p:nvSpPr>
        <p:spPr>
          <a:xfrm>
            <a:off x="264319" y="4914899"/>
            <a:ext cx="1900238" cy="196208"/>
          </a:xfrm>
          <a:prstGeom prst="rect">
            <a:avLst/>
          </a:prstGeom>
          <a:noFill/>
        </p:spPr>
        <p:txBody>
          <a:bodyPr wrap="square" rtlCol="0">
            <a:spAutoFit/>
          </a:bodyPr>
          <a:lstStyle/>
          <a:p>
            <a:r>
              <a:rPr lang="es-CO" sz="675" dirty="0">
                <a:solidFill>
                  <a:schemeClr val="bg1"/>
                </a:solidFill>
              </a:rPr>
              <a:t>Vigilada </a:t>
            </a:r>
            <a:r>
              <a:rPr lang="es-CO" sz="675" dirty="0" err="1">
                <a:solidFill>
                  <a:schemeClr val="bg1"/>
                </a:solidFill>
              </a:rPr>
              <a:t>Mineducación</a:t>
            </a:r>
            <a:endParaRPr lang="es-CO" sz="675" dirty="0">
              <a:solidFill>
                <a:schemeClr val="bg1"/>
              </a:solidFill>
            </a:endParaRPr>
          </a:p>
        </p:txBody>
      </p:sp>
      <p:sp>
        <p:nvSpPr>
          <p:cNvPr id="14" name="CuadroTexto 13">
            <a:extLst>
              <a:ext uri="{FF2B5EF4-FFF2-40B4-BE49-F238E27FC236}">
                <a16:creationId xmlns:a16="http://schemas.microsoft.com/office/drawing/2014/main" id="{D1A6FAEB-0D11-4D7D-9754-629D1A672D97}"/>
              </a:ext>
            </a:extLst>
          </p:cNvPr>
          <p:cNvSpPr txBox="1"/>
          <p:nvPr/>
        </p:nvSpPr>
        <p:spPr>
          <a:xfrm>
            <a:off x="871870" y="1838897"/>
            <a:ext cx="8133072" cy="646331"/>
          </a:xfrm>
          <a:prstGeom prst="rect">
            <a:avLst/>
          </a:prstGeom>
          <a:noFill/>
        </p:spPr>
        <p:txBody>
          <a:bodyPr wrap="square" rtlCol="0">
            <a:spAutoFit/>
          </a:bodyPr>
          <a:lstStyle/>
          <a:p>
            <a:pPr algn="r"/>
            <a:r>
              <a:rPr lang="es-CO" sz="3600" b="1" dirty="0">
                <a:solidFill>
                  <a:schemeClr val="bg1"/>
                </a:solidFill>
                <a:latin typeface="Arial" panose="020B0604020202020204" pitchFamily="34" charset="0"/>
                <a:ea typeface="Roboto" panose="02000000000000000000" pitchFamily="2" charset="0"/>
                <a:cs typeface="Arial" panose="020B0604020202020204" pitchFamily="34" charset="0"/>
              </a:rPr>
              <a:t>Inteligencia Artificial</a:t>
            </a:r>
          </a:p>
        </p:txBody>
      </p:sp>
      <p:pic>
        <p:nvPicPr>
          <p:cNvPr id="20" name="Gráfico 5">
            <a:extLst>
              <a:ext uri="{FF2B5EF4-FFF2-40B4-BE49-F238E27FC236}">
                <a16:creationId xmlns:a16="http://schemas.microsoft.com/office/drawing/2014/main" id="{9F47A9DA-CE97-4EC8-9576-61A1ECAA59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65226" y="3041689"/>
            <a:ext cx="4581131" cy="68963"/>
          </a:xfrm>
          <a:prstGeom prst="rect">
            <a:avLst/>
          </a:prstGeom>
        </p:spPr>
      </p:pic>
      <p:pic>
        <p:nvPicPr>
          <p:cNvPr id="21" name="Gráfico 12">
            <a:extLst>
              <a:ext uri="{FF2B5EF4-FFF2-40B4-BE49-F238E27FC236}">
                <a16:creationId xmlns:a16="http://schemas.microsoft.com/office/drawing/2014/main" id="{D44A8620-4433-45C5-A0B4-543E32F58B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54916" y="4702209"/>
            <a:ext cx="891441" cy="378665"/>
          </a:xfrm>
          <a:prstGeom prst="rect">
            <a:avLst/>
          </a:prstGeom>
        </p:spPr>
      </p:pic>
      <p:sp>
        <p:nvSpPr>
          <p:cNvPr id="22" name="CuadroTexto 21">
            <a:extLst>
              <a:ext uri="{FF2B5EF4-FFF2-40B4-BE49-F238E27FC236}">
                <a16:creationId xmlns:a16="http://schemas.microsoft.com/office/drawing/2014/main" id="{D1A6FAEB-0D11-4D7D-9754-629D1A672D97}"/>
              </a:ext>
            </a:extLst>
          </p:cNvPr>
          <p:cNvSpPr txBox="1"/>
          <p:nvPr/>
        </p:nvSpPr>
        <p:spPr>
          <a:xfrm>
            <a:off x="8054916" y="3344604"/>
            <a:ext cx="874772" cy="438582"/>
          </a:xfrm>
          <a:prstGeom prst="rect">
            <a:avLst/>
          </a:prstGeom>
          <a:noFill/>
        </p:spPr>
        <p:txBody>
          <a:bodyPr wrap="square" rtlCol="0">
            <a:spAutoFit/>
          </a:bodyPr>
          <a:lstStyle/>
          <a:p>
            <a:pPr algn="r"/>
            <a:r>
              <a:rPr lang="es-CO" sz="2250" b="1" dirty="0">
                <a:solidFill>
                  <a:schemeClr val="bg1"/>
                </a:solidFill>
                <a:latin typeface="Arial" panose="020B0604020202020204" pitchFamily="34" charset="0"/>
                <a:ea typeface="Roboto" panose="02000000000000000000" pitchFamily="2" charset="0"/>
                <a:cs typeface="Arial" panose="020B0604020202020204" pitchFamily="34" charset="0"/>
              </a:rPr>
              <a:t>2022</a:t>
            </a:r>
          </a:p>
        </p:txBody>
      </p:sp>
      <p:sp>
        <p:nvSpPr>
          <p:cNvPr id="23" name="Google Shape;40;p33"/>
          <p:cNvSpPr txBox="1">
            <a:spLocks noGrp="1"/>
          </p:cNvSpPr>
          <p:nvPr>
            <p:ph type="title" hasCustomPrompt="1"/>
          </p:nvPr>
        </p:nvSpPr>
        <p:spPr>
          <a:xfrm>
            <a:off x="3071923" y="518260"/>
            <a:ext cx="5706870" cy="76417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1"/>
              </a:buClr>
              <a:buSzPts val="4400"/>
              <a:buFont typeface="Calibri"/>
              <a:buNone/>
              <a:defRPr sz="6000" b="1" kern="1200"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Tree>
    <p:extLst>
      <p:ext uri="{BB962C8B-B14F-4D97-AF65-F5344CB8AC3E}">
        <p14:creationId xmlns:p14="http://schemas.microsoft.com/office/powerpoint/2010/main" val="3929185525"/>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reserve="1">
  <p:cSld name="1_Title and body">
    <p:spTree>
      <p:nvGrpSpPr>
        <p:cNvPr id="1" name="Shape 21"/>
        <p:cNvGrpSpPr/>
        <p:nvPr/>
      </p:nvGrpSpPr>
      <p:grpSpPr>
        <a:xfrm>
          <a:off x="0" y="0"/>
          <a:ext cx="0" cy="0"/>
          <a:chOff x="0" y="0"/>
          <a:chExt cx="0" cy="0"/>
        </a:xfrm>
      </p:grpSpPr>
      <p:sp>
        <p:nvSpPr>
          <p:cNvPr id="22" name="Google Shape;22;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s-ES"/>
              <a:t>Haga clic para modificar el estilo de título del patrón</a:t>
            </a:r>
            <a:endParaRPr/>
          </a:p>
        </p:txBody>
      </p:sp>
      <p:sp>
        <p:nvSpPr>
          <p:cNvPr id="23" name="Google Shape;23;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pPr lvl="0"/>
            <a:r>
              <a:rPr lang="es-ES"/>
              <a:t>Haga clic para modificar los estilos de texto del patrón</a:t>
            </a:r>
          </a:p>
        </p:txBody>
      </p:sp>
      <p:sp>
        <p:nvSpPr>
          <p:cNvPr id="24" name="Google Shape;2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395665784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25"/>
        <p:cNvGrpSpPr/>
        <p:nvPr/>
      </p:nvGrpSpPr>
      <p:grpSpPr>
        <a:xfrm>
          <a:off x="0" y="0"/>
          <a:ext cx="0" cy="0"/>
          <a:chOff x="0" y="0"/>
          <a:chExt cx="0" cy="0"/>
        </a:xfrm>
      </p:grpSpPr>
      <p:sp>
        <p:nvSpPr>
          <p:cNvPr id="26" name="Google Shape;26;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s-ES"/>
              <a:t>Haga clic para modificar el estilo de título del patrón</a:t>
            </a:r>
            <a:endParaRPr/>
          </a:p>
        </p:txBody>
      </p:sp>
      <p:sp>
        <p:nvSpPr>
          <p:cNvPr id="27" name="Google Shape;27;p1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s-ES"/>
              <a:t>Haga clic para modificar los estilos de texto del patrón</a:t>
            </a:r>
          </a:p>
        </p:txBody>
      </p:sp>
      <p:sp>
        <p:nvSpPr>
          <p:cNvPr id="28" name="Google Shape;28;p1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s-ES"/>
              <a:t>Haga clic para modificar los estilos de texto del patrón</a:t>
            </a:r>
          </a:p>
        </p:txBody>
      </p:sp>
      <p:sp>
        <p:nvSpPr>
          <p:cNvPr id="29" name="Google Shape;2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15229690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s-ES"/>
              <a:t>Haga clic para modificar el estilo de título del patrón</a:t>
            </a:r>
            <a:endParaRPr/>
          </a:p>
        </p:txBody>
      </p:sp>
      <p:sp>
        <p:nvSpPr>
          <p:cNvPr id="32" name="Google Shape;32;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4254910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spTree>
      <p:nvGrpSpPr>
        <p:cNvPr id="1" name="Shape 33"/>
        <p:cNvGrpSpPr/>
        <p:nvPr/>
      </p:nvGrpSpPr>
      <p:grpSpPr>
        <a:xfrm>
          <a:off x="0" y="0"/>
          <a:ext cx="0" cy="0"/>
          <a:chOff x="0" y="0"/>
          <a:chExt cx="0" cy="0"/>
        </a:xfrm>
      </p:grpSpPr>
      <p:sp>
        <p:nvSpPr>
          <p:cNvPr id="34" name="Google Shape;34;p1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r>
              <a:rPr lang="es-ES"/>
              <a:t>Haga clic para modificar el estilo de título del patrón</a:t>
            </a:r>
            <a:endParaRPr/>
          </a:p>
        </p:txBody>
      </p:sp>
      <p:sp>
        <p:nvSpPr>
          <p:cNvPr id="35" name="Google Shape;35;p1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s-ES"/>
              <a:t>Haga clic para modificar los estilos de texto del patrón</a:t>
            </a:r>
          </a:p>
        </p:txBody>
      </p:sp>
      <p:sp>
        <p:nvSpPr>
          <p:cNvPr id="36" name="Google Shape;36;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74422381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reserve="1">
  <p:cSld name="Main point">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r>
              <a:rPr lang="es-ES"/>
              <a:t>Haga clic para modificar el estilo de título del patrón</a:t>
            </a:r>
            <a:endParaRPr/>
          </a:p>
        </p:txBody>
      </p:sp>
      <p:sp>
        <p:nvSpPr>
          <p:cNvPr id="39" name="Google Shape;39;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51448976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reserve="1">
  <p:cSld name="Section title and description">
    <p:spTree>
      <p:nvGrpSpPr>
        <p:cNvPr id="1" name="Shape 40"/>
        <p:cNvGrpSpPr/>
        <p:nvPr/>
      </p:nvGrpSpPr>
      <p:grpSpPr>
        <a:xfrm>
          <a:off x="0" y="0"/>
          <a:ext cx="0" cy="0"/>
          <a:chOff x="0" y="0"/>
          <a:chExt cx="0" cy="0"/>
        </a:xfrm>
      </p:grpSpPr>
      <p:sp>
        <p:nvSpPr>
          <p:cNvPr id="41" name="Google Shape;41;p1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1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r>
              <a:rPr lang="es-ES"/>
              <a:t>Haga clic para modificar el estilo de título del patrón</a:t>
            </a:r>
            <a:endParaRPr/>
          </a:p>
        </p:txBody>
      </p:sp>
      <p:sp>
        <p:nvSpPr>
          <p:cNvPr id="43" name="Google Shape;43;p1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s-ES"/>
              <a:t>Haga clic para modificar el estilo de subtítulo del patrón</a:t>
            </a:r>
            <a:endParaRPr/>
          </a:p>
        </p:txBody>
      </p:sp>
      <p:sp>
        <p:nvSpPr>
          <p:cNvPr id="44" name="Google Shape;44;p1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pPr lvl="0"/>
            <a:r>
              <a:rPr lang="es-ES"/>
              <a:t>Haga clic para modificar los estilos de texto del patrón</a:t>
            </a:r>
          </a:p>
        </p:txBody>
      </p:sp>
      <p:sp>
        <p:nvSpPr>
          <p:cNvPr id="45" name="Google Shape;45;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335274232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46"/>
        <p:cNvGrpSpPr/>
        <p:nvPr/>
      </p:nvGrpSpPr>
      <p:grpSpPr>
        <a:xfrm>
          <a:off x="0" y="0"/>
          <a:ext cx="0" cy="0"/>
          <a:chOff x="0" y="0"/>
          <a:chExt cx="0" cy="0"/>
        </a:xfrm>
      </p:grpSpPr>
      <p:sp>
        <p:nvSpPr>
          <p:cNvPr id="47" name="Google Shape;47;p1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pPr lvl="0"/>
            <a:r>
              <a:rPr lang="es-ES"/>
              <a:t>Haga clic para modificar los estilos de texto del patrón</a:t>
            </a:r>
          </a:p>
        </p:txBody>
      </p:sp>
      <p:sp>
        <p:nvSpPr>
          <p:cNvPr id="48" name="Google Shape;48;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754728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reserve="1">
  <p:cSld name="Big number">
    <p:spTree>
      <p:nvGrpSpPr>
        <p:cNvPr id="1" name="Shape 49"/>
        <p:cNvGrpSpPr/>
        <p:nvPr/>
      </p:nvGrpSpPr>
      <p:grpSpPr>
        <a:xfrm>
          <a:off x="0" y="0"/>
          <a:ext cx="0" cy="0"/>
          <a:chOff x="0" y="0"/>
          <a:chExt cx="0" cy="0"/>
        </a:xfrm>
      </p:grpSpPr>
      <p:sp>
        <p:nvSpPr>
          <p:cNvPr id="50" name="Google Shape;50;p1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1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pPr lvl="0"/>
            <a:r>
              <a:rPr lang="es-ES"/>
              <a:t>Haga clic para modificar los estilos de texto del patrón</a:t>
            </a:r>
          </a:p>
        </p:txBody>
      </p:sp>
      <p:sp>
        <p:nvSpPr>
          <p:cNvPr id="52" name="Google Shape;52;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8898405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53"/>
        <p:cNvGrpSpPr/>
        <p:nvPr/>
      </p:nvGrpSpPr>
      <p:grpSpPr>
        <a:xfrm>
          <a:off x="0" y="0"/>
          <a:ext cx="0" cy="0"/>
          <a:chOff x="0" y="0"/>
          <a:chExt cx="0" cy="0"/>
        </a:xfrm>
      </p:grpSpPr>
      <p:sp>
        <p:nvSpPr>
          <p:cNvPr id="54" name="Google Shape;5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3199741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1" name="Google Shape;11;p2"/>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extLst>
      <p:ext uri="{BB962C8B-B14F-4D97-AF65-F5344CB8AC3E}">
        <p14:creationId xmlns:p14="http://schemas.microsoft.com/office/powerpoint/2010/main" val="279934001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Agenda">
    <p:bg>
      <p:bgPr>
        <a:solidFill>
          <a:srgbClr val="0D3240"/>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200DF232-9F94-437F-A5B1-F2EE8AD5FEF8}"/>
              </a:ext>
            </a:extLst>
          </p:cNvPr>
          <p:cNvSpPr>
            <a:spLocks noGrp="1"/>
          </p:cNvSpPr>
          <p:nvPr>
            <p:ph type="title" hasCustomPrompt="1"/>
          </p:nvPr>
        </p:nvSpPr>
        <p:spPr>
          <a:xfrm>
            <a:off x="23732" y="492014"/>
            <a:ext cx="3692632" cy="543742"/>
          </a:xfrm>
        </p:spPr>
        <p:txBody>
          <a:bodyPr/>
          <a:lstStyle>
            <a:lvl1pPr algn="ctr">
              <a:defRPr sz="4000" b="1">
                <a:solidFill>
                  <a:srgbClr val="02C9B6"/>
                </a:solidFill>
                <a:latin typeface="Calibri" panose="020F0502020204030204" pitchFamily="34" charset="0"/>
                <a:cs typeface="Calibri" panose="020F0502020204030204" pitchFamily="34" charset="0"/>
              </a:defRPr>
            </a:lvl1pPr>
          </a:lstStyle>
          <a:p>
            <a:r>
              <a:rPr lang="es-ES" dirty="0"/>
              <a:t>Agenda</a:t>
            </a:r>
            <a:endParaRPr lang="es-CO" dirty="0"/>
          </a:p>
        </p:txBody>
      </p:sp>
      <p:sp>
        <p:nvSpPr>
          <p:cNvPr id="8" name="Google Shape;37;p32">
            <a:extLst>
              <a:ext uri="{FF2B5EF4-FFF2-40B4-BE49-F238E27FC236}">
                <a16:creationId xmlns:a16="http://schemas.microsoft.com/office/drawing/2014/main" id="{7E4911F7-0A38-4B68-AAA1-C1FC3DEB2706}"/>
              </a:ext>
            </a:extLst>
          </p:cNvPr>
          <p:cNvSpPr txBox="1">
            <a:spLocks noGrp="1"/>
          </p:cNvSpPr>
          <p:nvPr>
            <p:ph type="body" idx="1"/>
          </p:nvPr>
        </p:nvSpPr>
        <p:spPr>
          <a:xfrm>
            <a:off x="986601" y="1309983"/>
            <a:ext cx="7514035" cy="3330688"/>
          </a:xfrm>
          <a:prstGeom prst="rect">
            <a:avLst/>
          </a:prstGeom>
          <a:noFill/>
          <a:ln>
            <a:noFill/>
          </a:ln>
        </p:spPr>
        <p:txBody>
          <a:bodyPr spcFirstLastPara="1" wrap="square" lIns="91425" tIns="45700" rIns="91425" bIns="45700" anchor="t" anchorCtr="0">
            <a:normAutofit/>
          </a:bodyPr>
          <a:lstStyle>
            <a:lvl1pPr marL="5715" lvl="0" indent="0" algn="l">
              <a:lnSpc>
                <a:spcPct val="100000"/>
              </a:lnSpc>
              <a:spcBef>
                <a:spcPts val="360"/>
              </a:spcBef>
              <a:spcAft>
                <a:spcPts val="0"/>
              </a:spcAft>
              <a:buClr>
                <a:srgbClr val="02C9B6"/>
              </a:buClr>
              <a:buSzPts val="3480"/>
              <a:buFont typeface="Arial" panose="020B0604020202020204" pitchFamily="34" charset="0"/>
              <a:buNone/>
              <a:defRPr sz="1800">
                <a:solidFill>
                  <a:schemeClr val="bg1"/>
                </a:solidFill>
                <a:latin typeface="Calibri"/>
                <a:ea typeface="Calibri"/>
                <a:cs typeface="Calibri"/>
                <a:sym typeface="Calibri"/>
              </a:defRPr>
            </a:lvl1pPr>
            <a:lvl2pPr marL="685800" lvl="1" indent="-309563" algn="l">
              <a:lnSpc>
                <a:spcPct val="100000"/>
              </a:lnSpc>
              <a:spcBef>
                <a:spcPts val="450"/>
              </a:spcBef>
              <a:spcAft>
                <a:spcPts val="0"/>
              </a:spcAft>
              <a:buSzPts val="2900"/>
              <a:buChar char="•"/>
              <a:defRPr>
                <a:latin typeface="Calibri"/>
                <a:ea typeface="Calibri"/>
                <a:cs typeface="Calibri"/>
                <a:sym typeface="Calibri"/>
              </a:defRPr>
            </a:lvl2pPr>
            <a:lvl3pPr marL="1028700" lvl="2" indent="-295751" algn="l">
              <a:lnSpc>
                <a:spcPct val="100000"/>
              </a:lnSpc>
              <a:spcBef>
                <a:spcPts val="450"/>
              </a:spcBef>
              <a:spcAft>
                <a:spcPts val="0"/>
              </a:spcAft>
              <a:buSzPts val="2610"/>
              <a:buChar char="•"/>
              <a:defRPr>
                <a:latin typeface="Calibri"/>
                <a:ea typeface="Calibri"/>
                <a:cs typeface="Calibri"/>
                <a:sym typeface="Calibri"/>
              </a:defRPr>
            </a:lvl3pPr>
            <a:lvl4pPr marL="1371600" lvl="3" indent="-281939" algn="l">
              <a:lnSpc>
                <a:spcPct val="100000"/>
              </a:lnSpc>
              <a:spcBef>
                <a:spcPts val="450"/>
              </a:spcBef>
              <a:spcAft>
                <a:spcPts val="0"/>
              </a:spcAft>
              <a:buSzPts val="2320"/>
              <a:buChar char="•"/>
              <a:defRPr>
                <a:latin typeface="Calibri"/>
                <a:ea typeface="Calibri"/>
                <a:cs typeface="Calibri"/>
                <a:sym typeface="Calibri"/>
              </a:defRPr>
            </a:lvl4pPr>
            <a:lvl5pPr marL="1714500" lvl="4" indent="-268128" algn="l">
              <a:lnSpc>
                <a:spcPct val="100000"/>
              </a:lnSpc>
              <a:spcBef>
                <a:spcPts val="450"/>
              </a:spcBef>
              <a:spcAft>
                <a:spcPts val="0"/>
              </a:spcAft>
              <a:buSzPts val="2030"/>
              <a:buChar char="•"/>
              <a:defRPr>
                <a:latin typeface="Calibri"/>
                <a:ea typeface="Calibri"/>
                <a:cs typeface="Calibri"/>
                <a:sym typeface="Calibri"/>
              </a:defRPr>
            </a:lvl5pPr>
            <a:lvl6pPr marL="2057400" lvl="5" indent="-295751" algn="l">
              <a:lnSpc>
                <a:spcPct val="100000"/>
              </a:lnSpc>
              <a:spcBef>
                <a:spcPts val="450"/>
              </a:spcBef>
              <a:spcAft>
                <a:spcPts val="0"/>
              </a:spcAft>
              <a:buSzPts val="2610"/>
              <a:buChar char="•"/>
              <a:defRPr/>
            </a:lvl6pPr>
            <a:lvl7pPr marL="2400300" lvl="6" indent="-295751" algn="l">
              <a:lnSpc>
                <a:spcPct val="100000"/>
              </a:lnSpc>
              <a:spcBef>
                <a:spcPts val="450"/>
              </a:spcBef>
              <a:spcAft>
                <a:spcPts val="0"/>
              </a:spcAft>
              <a:buSzPts val="2610"/>
              <a:buChar char="•"/>
              <a:defRPr/>
            </a:lvl7pPr>
            <a:lvl8pPr marL="2743200" lvl="7" indent="-295751" algn="l">
              <a:lnSpc>
                <a:spcPct val="100000"/>
              </a:lnSpc>
              <a:spcBef>
                <a:spcPts val="450"/>
              </a:spcBef>
              <a:spcAft>
                <a:spcPts val="0"/>
              </a:spcAft>
              <a:buSzPts val="2610"/>
              <a:buChar char="•"/>
              <a:defRPr/>
            </a:lvl8pPr>
            <a:lvl9pPr marL="3086100" lvl="8" indent="-295751" algn="l">
              <a:lnSpc>
                <a:spcPct val="100000"/>
              </a:lnSpc>
              <a:spcBef>
                <a:spcPts val="450"/>
              </a:spcBef>
              <a:spcAft>
                <a:spcPts val="450"/>
              </a:spcAft>
              <a:buSzPts val="2610"/>
              <a:buChar char="•"/>
              <a:defRPr/>
            </a:lvl9pPr>
          </a:lstStyle>
          <a:p>
            <a:pPr lvl="0"/>
            <a:r>
              <a:rPr lang="es-ES"/>
              <a:t>Haga clic para modificar los estilos de texto del patrón</a:t>
            </a:r>
          </a:p>
        </p:txBody>
      </p:sp>
      <p:pic>
        <p:nvPicPr>
          <p:cNvPr id="9" name="Gráfico 5">
            <a:extLst>
              <a:ext uri="{FF2B5EF4-FFF2-40B4-BE49-F238E27FC236}">
                <a16:creationId xmlns:a16="http://schemas.microsoft.com/office/drawing/2014/main" id="{77AE4992-419D-4C0D-ADAE-F817396D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0392" y="674833"/>
            <a:ext cx="4581131" cy="68963"/>
          </a:xfrm>
          <a:prstGeom prst="rect">
            <a:avLst/>
          </a:prstGeom>
        </p:spPr>
      </p:pic>
      <p:pic>
        <p:nvPicPr>
          <p:cNvPr id="10"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4916" y="4778409"/>
            <a:ext cx="891441" cy="378665"/>
          </a:xfrm>
          <a:prstGeom prst="rect">
            <a:avLst/>
          </a:prstGeom>
        </p:spPr>
      </p:pic>
      <p:sp>
        <p:nvSpPr>
          <p:cNvPr id="11" name="CuadroTexto 10">
            <a:extLst>
              <a:ext uri="{FF2B5EF4-FFF2-40B4-BE49-F238E27FC236}">
                <a16:creationId xmlns:a16="http://schemas.microsoft.com/office/drawing/2014/main" id="{6C8AC4E2-448D-4FEE-91DD-C1DA16461242}"/>
              </a:ext>
            </a:extLst>
          </p:cNvPr>
          <p:cNvSpPr txBox="1"/>
          <p:nvPr/>
        </p:nvSpPr>
        <p:spPr>
          <a:xfrm>
            <a:off x="264319" y="4914899"/>
            <a:ext cx="1900238" cy="196208"/>
          </a:xfrm>
          <a:prstGeom prst="rect">
            <a:avLst/>
          </a:prstGeom>
          <a:noFill/>
        </p:spPr>
        <p:txBody>
          <a:bodyPr wrap="square" rtlCol="0">
            <a:spAutoFit/>
          </a:bodyPr>
          <a:lstStyle/>
          <a:p>
            <a:r>
              <a:rPr lang="es-CO" sz="675" dirty="0">
                <a:solidFill>
                  <a:schemeClr val="bg1"/>
                </a:solidFill>
              </a:rPr>
              <a:t>Vigilada </a:t>
            </a:r>
            <a:r>
              <a:rPr lang="es-CO" sz="675" dirty="0" err="1">
                <a:solidFill>
                  <a:schemeClr val="bg1"/>
                </a:solidFill>
              </a:rPr>
              <a:t>Mineducación</a:t>
            </a:r>
            <a:endParaRPr lang="es-CO" sz="675" dirty="0">
              <a:solidFill>
                <a:schemeClr val="bg1"/>
              </a:solidFill>
            </a:endParaRPr>
          </a:p>
        </p:txBody>
      </p:sp>
    </p:spTree>
    <p:extLst>
      <p:ext uri="{BB962C8B-B14F-4D97-AF65-F5344CB8AC3E}">
        <p14:creationId xmlns:p14="http://schemas.microsoft.com/office/powerpoint/2010/main" val="3099914344"/>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4" name="Google Shape;14;p3"/>
          <p:cNvSpPr txBox="1">
            <a:spLocks noGrp="1"/>
          </p:cNvSpPr>
          <p:nvPr>
            <p:ph type="ctrTitle"/>
          </p:nvPr>
        </p:nvSpPr>
        <p:spPr>
          <a:xfrm>
            <a:off x="685800" y="973750"/>
            <a:ext cx="5796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2230450"/>
            <a:ext cx="5796900" cy="4653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3326587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Agenda">
    <p:bg>
      <p:bgPr>
        <a:solidFill>
          <a:srgbClr val="0D3240"/>
        </a:solidFill>
        <a:effectLst/>
      </p:bgPr>
    </p:bg>
    <p:spTree>
      <p:nvGrpSpPr>
        <p:cNvPr id="1" name=""/>
        <p:cNvGrpSpPr/>
        <p:nvPr/>
      </p:nvGrpSpPr>
      <p:grpSpPr>
        <a:xfrm>
          <a:off x="0" y="0"/>
          <a:ext cx="0" cy="0"/>
          <a:chOff x="0" y="0"/>
          <a:chExt cx="0" cy="0"/>
        </a:xfrm>
      </p:grpSpPr>
      <p:pic>
        <p:nvPicPr>
          <p:cNvPr id="9" name="Gráfico 5">
            <a:extLst>
              <a:ext uri="{FF2B5EF4-FFF2-40B4-BE49-F238E27FC236}">
                <a16:creationId xmlns:a16="http://schemas.microsoft.com/office/drawing/2014/main" id="{77AE4992-419D-4C0D-ADAE-F817396D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0392" y="674833"/>
            <a:ext cx="4581131" cy="68963"/>
          </a:xfrm>
          <a:prstGeom prst="rect">
            <a:avLst/>
          </a:prstGeom>
        </p:spPr>
      </p:pic>
      <p:pic>
        <p:nvPicPr>
          <p:cNvPr id="10"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4916" y="4778409"/>
            <a:ext cx="891441" cy="378665"/>
          </a:xfrm>
          <a:prstGeom prst="rect">
            <a:avLst/>
          </a:prstGeom>
        </p:spPr>
      </p:pic>
      <p:sp>
        <p:nvSpPr>
          <p:cNvPr id="11" name="CuadroTexto 10">
            <a:extLst>
              <a:ext uri="{FF2B5EF4-FFF2-40B4-BE49-F238E27FC236}">
                <a16:creationId xmlns:a16="http://schemas.microsoft.com/office/drawing/2014/main" id="{6C8AC4E2-448D-4FEE-91DD-C1DA16461242}"/>
              </a:ext>
            </a:extLst>
          </p:cNvPr>
          <p:cNvSpPr txBox="1"/>
          <p:nvPr/>
        </p:nvSpPr>
        <p:spPr>
          <a:xfrm>
            <a:off x="264319" y="4914899"/>
            <a:ext cx="1900238" cy="196208"/>
          </a:xfrm>
          <a:prstGeom prst="rect">
            <a:avLst/>
          </a:prstGeom>
          <a:noFill/>
        </p:spPr>
        <p:txBody>
          <a:bodyPr wrap="square" rtlCol="0">
            <a:spAutoFit/>
          </a:bodyPr>
          <a:lstStyle/>
          <a:p>
            <a:r>
              <a:rPr lang="es-CO" sz="675" dirty="0">
                <a:solidFill>
                  <a:schemeClr val="bg1"/>
                </a:solidFill>
              </a:rPr>
              <a:t>Vigilada </a:t>
            </a:r>
            <a:r>
              <a:rPr lang="es-CO" sz="675" dirty="0" err="1">
                <a:solidFill>
                  <a:schemeClr val="bg1"/>
                </a:solidFill>
              </a:rPr>
              <a:t>Mineducación</a:t>
            </a:r>
            <a:endParaRPr lang="es-CO" sz="675" dirty="0">
              <a:solidFill>
                <a:schemeClr val="bg1"/>
              </a:solidFill>
            </a:endParaRPr>
          </a:p>
        </p:txBody>
      </p:sp>
      <p:sp>
        <p:nvSpPr>
          <p:cNvPr id="2" name="Google Shape;87;p22">
            <a:extLst>
              <a:ext uri="{FF2B5EF4-FFF2-40B4-BE49-F238E27FC236}">
                <a16:creationId xmlns:a16="http://schemas.microsoft.com/office/drawing/2014/main" id="{85F04559-A81A-54D3-2B1A-DDD6F2612E0A}"/>
              </a:ext>
            </a:extLst>
          </p:cNvPr>
          <p:cNvSpPr txBox="1">
            <a:spLocks noGrp="1"/>
          </p:cNvSpPr>
          <p:nvPr>
            <p:ph type="body" idx="1"/>
          </p:nvPr>
        </p:nvSpPr>
        <p:spPr>
          <a:xfrm>
            <a:off x="956564" y="906406"/>
            <a:ext cx="7514035" cy="3330688"/>
          </a:xfrm>
          <a:prstGeom prst="rect">
            <a:avLst/>
          </a:prstGeom>
          <a:noFill/>
          <a:ln>
            <a:noFill/>
          </a:ln>
        </p:spPr>
        <p:txBody>
          <a:bodyPr spcFirstLastPara="1" wrap="square" lIns="91425" tIns="91425" rIns="91425" bIns="91425" anchor="ctr" anchorCtr="0">
            <a:noAutofit/>
          </a:bodyPr>
          <a:lstStyle>
            <a:lvl1pPr>
              <a:defRPr/>
            </a:lvl1pPr>
          </a:lstStyle>
          <a:p>
            <a:pPr marL="0" lvl="0" indent="0" algn="ctr" rtl="0">
              <a:lnSpc>
                <a:spcPct val="100000"/>
              </a:lnSpc>
              <a:spcBef>
                <a:spcPts val="0"/>
              </a:spcBef>
              <a:spcAft>
                <a:spcPts val="0"/>
              </a:spcAft>
              <a:buSzPts val="2800"/>
              <a:buNone/>
            </a:pPr>
            <a:r>
              <a:rPr lang="es-ES"/>
              <a:t>Haga clic para modificar los estilos de texto del patrón</a:t>
            </a:r>
          </a:p>
        </p:txBody>
      </p:sp>
    </p:spTree>
    <p:extLst>
      <p:ext uri="{BB962C8B-B14F-4D97-AF65-F5344CB8AC3E}">
        <p14:creationId xmlns:p14="http://schemas.microsoft.com/office/powerpoint/2010/main" val="93918641"/>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Diapositiva de título">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1"/>
            <a:ext cx="2743200" cy="365125"/>
          </a:xfrm>
          <a:prstGeom prst="rect">
            <a:avLst/>
          </a:prstGeom>
        </p:spPr>
        <p:txBody>
          <a:bodyPr vert="horz" lIns="91440" tIns="45720" rIns="91440" bIns="45720" rtlCol="0" anchor="ctr"/>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Footer Placeholder 4"/>
          <p:cNvSpPr>
            <a:spLocks noGrp="1"/>
          </p:cNvSpPr>
          <p:nvPr>
            <p:ph type="ftr" sz="quarter" idx="11"/>
          </p:nvPr>
        </p:nvSpPr>
        <p:spPr>
          <a:xfrm>
            <a:off x="4038600" y="6356351"/>
            <a:ext cx="41148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75939163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reserve="1">
  <p:cSld name="Title slide">
    <p:spTree>
      <p:nvGrpSpPr>
        <p:cNvPr id="1" name="Shape 9"/>
        <p:cNvGrpSpPr/>
        <p:nvPr/>
      </p:nvGrpSpPr>
      <p:grpSpPr>
        <a:xfrm>
          <a:off x="0" y="0"/>
          <a:ext cx="0" cy="0"/>
          <a:chOff x="0" y="0"/>
          <a:chExt cx="0" cy="0"/>
        </a:xfrm>
      </p:grpSpPr>
      <p:pic>
        <p:nvPicPr>
          <p:cNvPr id="10" name="Google Shape;10;p67"/>
          <p:cNvPicPr preferRelativeResize="0"/>
          <p:nvPr/>
        </p:nvPicPr>
        <p:blipFill rotWithShape="1">
          <a:blip r:embed="rId2">
            <a:alphaModFix/>
          </a:blip>
          <a:srcRect l="4164" r="43153"/>
          <a:stretch/>
        </p:blipFill>
        <p:spPr>
          <a:xfrm>
            <a:off x="7765774" y="157061"/>
            <a:ext cx="1020418" cy="659838"/>
          </a:xfrm>
          <a:prstGeom prst="rect">
            <a:avLst/>
          </a:prstGeom>
          <a:noFill/>
          <a:ln>
            <a:noFill/>
          </a:ln>
        </p:spPr>
      </p:pic>
      <p:sp>
        <p:nvSpPr>
          <p:cNvPr id="11" name="Google Shape;11;p6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solidFill>
                  <a:schemeClr val="lt1"/>
                </a:solidFill>
                <a:latin typeface="Calibri"/>
                <a:ea typeface="Calibri"/>
                <a:cs typeface="Calibri"/>
                <a:sym typeface="Calibri"/>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r>
              <a:rPr lang="es-ES"/>
              <a:t>Haga clic para modificar el estilo de título del patrón</a:t>
            </a:r>
            <a:endParaRPr/>
          </a:p>
        </p:txBody>
      </p:sp>
    </p:spTree>
    <p:extLst>
      <p:ext uri="{BB962C8B-B14F-4D97-AF65-F5344CB8AC3E}">
        <p14:creationId xmlns:p14="http://schemas.microsoft.com/office/powerpoint/2010/main" val="182105393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preserve="1">
  <p:cSld name="Title and body">
    <p:spTree>
      <p:nvGrpSpPr>
        <p:cNvPr id="1" name="Shape 12"/>
        <p:cNvGrpSpPr/>
        <p:nvPr/>
      </p:nvGrpSpPr>
      <p:grpSpPr>
        <a:xfrm>
          <a:off x="0" y="0"/>
          <a:ext cx="0" cy="0"/>
          <a:chOff x="0" y="0"/>
          <a:chExt cx="0" cy="0"/>
        </a:xfrm>
      </p:grpSpPr>
      <p:pic>
        <p:nvPicPr>
          <p:cNvPr id="3" name="Gráfico 11">
            <a:extLst>
              <a:ext uri="{FF2B5EF4-FFF2-40B4-BE49-F238E27FC236}">
                <a16:creationId xmlns:a16="http://schemas.microsoft.com/office/drawing/2014/main" id="{82DC6C10-937C-1F1F-D048-1657A24F31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7316" y="4702209"/>
            <a:ext cx="891441" cy="378665"/>
          </a:xfrm>
          <a:prstGeom prst="rect">
            <a:avLst/>
          </a:prstGeom>
        </p:spPr>
      </p:pic>
      <p:sp>
        <p:nvSpPr>
          <p:cNvPr id="4" name="Slide Number Placeholder 5">
            <a:extLst>
              <a:ext uri="{FF2B5EF4-FFF2-40B4-BE49-F238E27FC236}">
                <a16:creationId xmlns:a16="http://schemas.microsoft.com/office/drawing/2014/main" id="{8ECDB7D0-BDF1-F8C6-9DA6-C96C08639B04}"/>
              </a:ext>
            </a:extLst>
          </p:cNvPr>
          <p:cNvSpPr>
            <a:spLocks noGrp="1"/>
          </p:cNvSpPr>
          <p:nvPr>
            <p:ph type="sldNum" sz="quarter"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s-CO" smtClean="0"/>
              <a:t>‹#›</a:t>
            </a:fld>
            <a:endParaRPr lang="es-CO"/>
          </a:p>
        </p:txBody>
      </p:sp>
      <p:pic>
        <p:nvPicPr>
          <p:cNvPr id="5" name="Imagen 4" descr="Imagen que contiene coral, calle, animal, agua&#10;&#10;Descripción generada automáticamente">
            <a:extLst>
              <a:ext uri="{FF2B5EF4-FFF2-40B4-BE49-F238E27FC236}">
                <a16:creationId xmlns:a16="http://schemas.microsoft.com/office/drawing/2014/main" id="{1DCB6439-688A-AB5E-8E4C-BDCA157360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5266977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Referencias">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1"/>
            <a:ext cx="2743200" cy="365125"/>
          </a:xfrm>
          <a:prstGeom prst="rect">
            <a:avLst/>
          </a:prstGeom>
        </p:spPr>
        <p:txBody>
          <a:bodyPr vert="horz" lIns="91440" tIns="45720" rIns="91440" bIns="45720" rtlCol="0" anchor="ctr"/>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Footer Placeholder 4"/>
          <p:cNvSpPr>
            <a:spLocks noGrp="1"/>
          </p:cNvSpPr>
          <p:nvPr>
            <p:ph type="ftr" sz="quarter" idx="11"/>
          </p:nvPr>
        </p:nvSpPr>
        <p:spPr>
          <a:xfrm>
            <a:off x="4038600" y="6356351"/>
            <a:ext cx="41148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2" name="Rectángulo 1">
            <a:extLst>
              <a:ext uri="{FF2B5EF4-FFF2-40B4-BE49-F238E27FC236}">
                <a16:creationId xmlns:a16="http://schemas.microsoft.com/office/drawing/2014/main" id="{18E40F9F-6290-C1E6-1E74-AFEA26E22D8D}"/>
              </a:ext>
            </a:extLst>
          </p:cNvPr>
          <p:cNvSpPr/>
          <p:nvPr/>
        </p:nvSpPr>
        <p:spPr>
          <a:xfrm>
            <a:off x="0" y="0"/>
            <a:ext cx="9144000" cy="857250"/>
          </a:xfrm>
          <a:prstGeom prst="rect">
            <a:avLst/>
          </a:prstGeom>
          <a:solidFill>
            <a:srgbClr val="0D3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ráfico 12">
            <a:extLst>
              <a:ext uri="{FF2B5EF4-FFF2-40B4-BE49-F238E27FC236}">
                <a16:creationId xmlns:a16="http://schemas.microsoft.com/office/drawing/2014/main" id="{F6C67CBD-A8F1-F1DB-702D-816E945356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3400" y="4764835"/>
            <a:ext cx="891441" cy="378665"/>
          </a:xfrm>
          <a:prstGeom prst="rect">
            <a:avLst/>
          </a:prstGeom>
        </p:spPr>
      </p:pic>
      <p:sp>
        <p:nvSpPr>
          <p:cNvPr id="7" name="CuadroTexto 6">
            <a:extLst>
              <a:ext uri="{FF2B5EF4-FFF2-40B4-BE49-F238E27FC236}">
                <a16:creationId xmlns:a16="http://schemas.microsoft.com/office/drawing/2014/main" id="{6704F0FF-04CD-EDFF-7B1A-C5DE938EEA59}"/>
              </a:ext>
            </a:extLst>
          </p:cNvPr>
          <p:cNvSpPr txBox="1"/>
          <p:nvPr/>
        </p:nvSpPr>
        <p:spPr>
          <a:xfrm>
            <a:off x="264319" y="4914899"/>
            <a:ext cx="1900238" cy="196208"/>
          </a:xfrm>
          <a:prstGeom prst="rect">
            <a:avLst/>
          </a:prstGeom>
          <a:solidFill>
            <a:schemeClr val="lt1"/>
          </a:solidFill>
        </p:spPr>
        <p:txBody>
          <a:bodyPr wrap="square" rtlCol="0">
            <a:spAutoFit/>
          </a:bodyPr>
          <a:lstStyle/>
          <a:p>
            <a:r>
              <a:rPr lang="es-CO" sz="675" dirty="0">
                <a:solidFill>
                  <a:schemeClr val="bg2"/>
                </a:solidFill>
              </a:rPr>
              <a:t>Vigilada </a:t>
            </a:r>
            <a:r>
              <a:rPr lang="es-CO" sz="675" dirty="0" err="1">
                <a:solidFill>
                  <a:schemeClr val="bg2"/>
                </a:solidFill>
              </a:rPr>
              <a:t>Mineducación</a:t>
            </a:r>
            <a:endParaRPr lang="es-CO" sz="675" dirty="0">
              <a:solidFill>
                <a:schemeClr val="bg2"/>
              </a:solidFill>
            </a:endParaRPr>
          </a:p>
        </p:txBody>
      </p:sp>
      <p:sp>
        <p:nvSpPr>
          <p:cNvPr id="6" name="Google Shape;98;p23">
            <a:extLst>
              <a:ext uri="{FF2B5EF4-FFF2-40B4-BE49-F238E27FC236}">
                <a16:creationId xmlns:a16="http://schemas.microsoft.com/office/drawing/2014/main" id="{F562C296-131A-1156-2E03-095F6317AF59}"/>
              </a:ext>
            </a:extLst>
          </p:cNvPr>
          <p:cNvSpPr txBox="1"/>
          <p:nvPr/>
        </p:nvSpPr>
        <p:spPr>
          <a:xfrm>
            <a:off x="139161" y="0"/>
            <a:ext cx="5102161" cy="85724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595959"/>
              </a:buClr>
              <a:buSzPts val="2800"/>
              <a:buFont typeface="Arial"/>
              <a:buNone/>
            </a:pPr>
            <a:endParaRPr dirty="0"/>
          </a:p>
        </p:txBody>
      </p:sp>
    </p:spTree>
    <p:extLst>
      <p:ext uri="{BB962C8B-B14F-4D97-AF65-F5344CB8AC3E}">
        <p14:creationId xmlns:p14="http://schemas.microsoft.com/office/powerpoint/2010/main" val="252745712"/>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preserve="1">
  <p:cSld name="1_Title and body">
    <p:spTree>
      <p:nvGrpSpPr>
        <p:cNvPr id="1" name="Shape 15"/>
        <p:cNvGrpSpPr/>
        <p:nvPr/>
      </p:nvGrpSpPr>
      <p:grpSpPr>
        <a:xfrm>
          <a:off x="0" y="0"/>
          <a:ext cx="0" cy="0"/>
          <a:chOff x="0" y="0"/>
          <a:chExt cx="0" cy="0"/>
        </a:xfrm>
      </p:grpSpPr>
      <p:pic>
        <p:nvPicPr>
          <p:cNvPr id="16" name="Google Shape;16;p69"/>
          <p:cNvPicPr preferRelativeResize="0"/>
          <p:nvPr/>
        </p:nvPicPr>
        <p:blipFill rotWithShape="1">
          <a:blip r:embed="rId2">
            <a:alphaModFix/>
          </a:blip>
          <a:srcRect l="4164" r="43153"/>
          <a:stretch/>
        </p:blipFill>
        <p:spPr>
          <a:xfrm>
            <a:off x="7765774" y="157061"/>
            <a:ext cx="1020418" cy="659838"/>
          </a:xfrm>
          <a:prstGeom prst="rect">
            <a:avLst/>
          </a:prstGeom>
          <a:noFill/>
          <a:ln>
            <a:noFill/>
          </a:ln>
        </p:spPr>
      </p:pic>
    </p:spTree>
    <p:extLst>
      <p:ext uri="{BB962C8B-B14F-4D97-AF65-F5344CB8AC3E}">
        <p14:creationId xmlns:p14="http://schemas.microsoft.com/office/powerpoint/2010/main" val="1319693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8"/>
        <p:cNvGrpSpPr/>
        <p:nvPr/>
      </p:nvGrpSpPr>
      <p:grpSpPr>
        <a:xfrm>
          <a:off x="0" y="0"/>
          <a:ext cx="0" cy="0"/>
          <a:chOff x="0" y="0"/>
          <a:chExt cx="0" cy="0"/>
        </a:xfrm>
      </p:grpSpPr>
      <p:sp>
        <p:nvSpPr>
          <p:cNvPr id="19" name="Google Shape;19;p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r>
              <a:rPr lang="es-ES"/>
              <a:t>Haga clic para modificar el estilo de título del patrón</a:t>
            </a:r>
            <a:endParaRPr/>
          </a:p>
        </p:txBody>
      </p:sp>
      <p:sp>
        <p:nvSpPr>
          <p:cNvPr id="20" name="Google Shape;2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1674164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497199371"/>
      </p:ext>
    </p:extLst>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1976393" y="518260"/>
            <a:ext cx="6802401" cy="764177"/>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es-ES" sz="3600" dirty="0"/>
              <a:t>Problemas de optimización</a:t>
            </a:r>
          </a:p>
          <a:p>
            <a:pPr marL="0" lvl="0" indent="0" rtl="0">
              <a:spcBef>
                <a:spcPts val="0"/>
              </a:spcBef>
              <a:spcAft>
                <a:spcPts val="0"/>
              </a:spcAft>
              <a:buNone/>
            </a:pPr>
            <a:endParaRPr lang="es-ES" sz="4400" dirty="0"/>
          </a:p>
          <a:p>
            <a:pPr marL="0" lvl="0" indent="0" rtl="0">
              <a:spcBef>
                <a:spcPts val="0"/>
              </a:spcBef>
              <a:spcAft>
                <a:spcPts val="0"/>
              </a:spcAft>
              <a:buNone/>
            </a:pPr>
            <a:endParaRPr lang="es-ES" sz="4800" dirty="0"/>
          </a:p>
        </p:txBody>
      </p:sp>
      <p:sp>
        <p:nvSpPr>
          <p:cNvPr id="3" name="Google Shape;60;p19">
            <a:extLst>
              <a:ext uri="{FF2B5EF4-FFF2-40B4-BE49-F238E27FC236}">
                <a16:creationId xmlns:a16="http://schemas.microsoft.com/office/drawing/2014/main" id="{E4D3BE62-9653-A8AD-FBD4-1A43E265E47F}"/>
              </a:ext>
            </a:extLst>
          </p:cNvPr>
          <p:cNvSpPr txBox="1"/>
          <p:nvPr/>
        </p:nvSpPr>
        <p:spPr>
          <a:xfrm>
            <a:off x="493189" y="3095971"/>
            <a:ext cx="7664271"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600"/>
              <a:buFont typeface="Arial"/>
              <a:buNone/>
            </a:pPr>
            <a:endParaRPr lang="es-CO" sz="24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600"/>
              <a:buFont typeface="Arial"/>
              <a:buNone/>
            </a:pPr>
            <a:endParaRPr lang="es-CO" dirty="0"/>
          </a:p>
          <a:p>
            <a:pPr marL="0" marR="0" lvl="0" indent="0" algn="l" rtl="0">
              <a:lnSpc>
                <a:spcPct val="100000"/>
              </a:lnSpc>
              <a:spcBef>
                <a:spcPts val="0"/>
              </a:spcBef>
              <a:spcAft>
                <a:spcPts val="0"/>
              </a:spcAft>
              <a:buClr>
                <a:schemeClr val="dk1"/>
              </a:buClr>
              <a:buSzPts val="3600"/>
              <a:buFont typeface="Arial"/>
              <a:buNone/>
            </a:pPr>
            <a:endParaRPr lang="es-CO" dirty="0"/>
          </a:p>
        </p:txBody>
      </p:sp>
      <p:sp>
        <p:nvSpPr>
          <p:cNvPr id="2" name="Rectángulo 1">
            <a:extLst>
              <a:ext uri="{FF2B5EF4-FFF2-40B4-BE49-F238E27FC236}">
                <a16:creationId xmlns:a16="http://schemas.microsoft.com/office/drawing/2014/main" id="{3E69A9B5-4391-6F24-1932-EE87EAB76524}"/>
              </a:ext>
            </a:extLst>
          </p:cNvPr>
          <p:cNvSpPr/>
          <p:nvPr/>
        </p:nvSpPr>
        <p:spPr>
          <a:xfrm>
            <a:off x="7909209" y="3313352"/>
            <a:ext cx="1112403" cy="624419"/>
          </a:xfrm>
          <a:prstGeom prst="rect">
            <a:avLst/>
          </a:prstGeom>
          <a:solidFill>
            <a:srgbClr val="102E3F"/>
          </a:solidFill>
          <a:ln>
            <a:solidFill>
              <a:srgbClr val="102E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EC429-A634-6393-0279-D6F1843082DD}"/>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153700E2-1061-86E1-F5A8-62F73D633591}"/>
              </a:ext>
            </a:extLst>
          </p:cNvPr>
          <p:cNvSpPr txBox="1"/>
          <p:nvPr/>
        </p:nvSpPr>
        <p:spPr>
          <a:xfrm>
            <a:off x="157168" y="-23857"/>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OPTIMIZACIÓN-HILL CLIMBING</a:t>
            </a:r>
            <a:endParaRPr dirty="0"/>
          </a:p>
        </p:txBody>
      </p:sp>
      <p:sp>
        <p:nvSpPr>
          <p:cNvPr id="6" name="TextBox 5">
            <a:extLst>
              <a:ext uri="{FF2B5EF4-FFF2-40B4-BE49-F238E27FC236}">
                <a16:creationId xmlns:a16="http://schemas.microsoft.com/office/drawing/2014/main" id="{2A7DA813-7A5A-CE24-FD91-DE7B78CCCE10}"/>
              </a:ext>
            </a:extLst>
          </p:cNvPr>
          <p:cNvSpPr txBox="1"/>
          <p:nvPr/>
        </p:nvSpPr>
        <p:spPr>
          <a:xfrm>
            <a:off x="157168" y="1459347"/>
            <a:ext cx="8829664" cy="2893100"/>
          </a:xfrm>
          <a:prstGeom prst="rect">
            <a:avLst/>
          </a:prstGeom>
          <a:noFill/>
        </p:spPr>
        <p:txBody>
          <a:bodyPr wrap="square">
            <a:spAutoFit/>
          </a:bodyPr>
          <a:lstStyle/>
          <a:p>
            <a:r>
              <a:rPr lang="es-CO" dirty="0"/>
              <a:t>Se han inventado muchas variantes de </a:t>
            </a:r>
            <a:r>
              <a:rPr lang="es-CO" b="1" dirty="0"/>
              <a:t>Hill </a:t>
            </a:r>
            <a:r>
              <a:rPr lang="es-CO" b="1" dirty="0" err="1"/>
              <a:t>Climbing</a:t>
            </a:r>
            <a:r>
              <a:rPr lang="es-CO" dirty="0"/>
              <a:t>.</a:t>
            </a:r>
          </a:p>
          <a:p>
            <a:pPr algn="just"/>
            <a:endParaRPr lang="es-CO" dirty="0"/>
          </a:p>
          <a:p>
            <a:pPr algn="just"/>
            <a:endParaRPr lang="es-CO" dirty="0"/>
          </a:p>
          <a:p>
            <a:pPr algn="just">
              <a:buFont typeface="Arial" panose="020B0604020202020204" pitchFamily="34" charset="0"/>
              <a:buChar char="•"/>
            </a:pPr>
            <a:r>
              <a:rPr lang="es-CO" b="1" dirty="0"/>
              <a:t>Ascensión de colinas estocástica</a:t>
            </a:r>
            <a:r>
              <a:rPr lang="es-CO" dirty="0"/>
              <a:t> (</a:t>
            </a:r>
            <a:r>
              <a:rPr lang="es-CO" b="1" dirty="0" err="1"/>
              <a:t>stochastic</a:t>
            </a:r>
            <a:r>
              <a:rPr lang="es-CO" b="1" dirty="0"/>
              <a:t> </a:t>
            </a:r>
            <a:r>
              <a:rPr lang="es-CO" b="1" dirty="0" err="1"/>
              <a:t>hill</a:t>
            </a:r>
            <a:r>
              <a:rPr lang="es-CO" b="1" dirty="0"/>
              <a:t> </a:t>
            </a:r>
            <a:r>
              <a:rPr lang="es-CO" b="1" dirty="0" err="1"/>
              <a:t>climbing</a:t>
            </a:r>
            <a:r>
              <a:rPr lang="es-CO" dirty="0"/>
              <a:t>) elige aleatoriamente entre los movimientos ascendentes; la probabilidad de selección puede variar con la inclinación del movimiento ascendente. Generalmente, este método converge más lentamente que la ascensión más pronunciada, pero en algunos paisajes de estados, encuentra mejores soluciones.</a:t>
            </a:r>
          </a:p>
          <a:p>
            <a:pPr algn="just"/>
            <a:endParaRPr lang="es-CO" dirty="0"/>
          </a:p>
          <a:p>
            <a:pPr algn="just">
              <a:buFont typeface="Arial" panose="020B0604020202020204" pitchFamily="34" charset="0"/>
              <a:buChar char="•"/>
            </a:pPr>
            <a:r>
              <a:rPr lang="es-CO" b="1" dirty="0"/>
              <a:t>Ascensión de colinas con primera elección</a:t>
            </a:r>
            <a:r>
              <a:rPr lang="es-CO" dirty="0"/>
              <a:t> (</a:t>
            </a:r>
            <a:r>
              <a:rPr lang="es-CO" b="1" dirty="0" err="1"/>
              <a:t>first-choice</a:t>
            </a:r>
            <a:r>
              <a:rPr lang="es-CO" b="1" dirty="0"/>
              <a:t> </a:t>
            </a:r>
            <a:r>
              <a:rPr lang="es-CO" b="1" dirty="0" err="1"/>
              <a:t>hill</a:t>
            </a:r>
            <a:r>
              <a:rPr lang="es-CO" b="1" dirty="0"/>
              <a:t> </a:t>
            </a:r>
            <a:r>
              <a:rPr lang="es-CO" b="1" dirty="0" err="1"/>
              <a:t>climbing</a:t>
            </a:r>
            <a:r>
              <a:rPr lang="es-CO" dirty="0"/>
              <a:t>) implementa la ascensión estocástica generando sucesores aleatoriamente hasta que se encuentra uno que sea mejor que el estado actual. Esta es una buena estrategia cuando un estado tiene </a:t>
            </a:r>
            <a:r>
              <a:rPr lang="es-CO" b="1" dirty="0"/>
              <a:t>muchos</a:t>
            </a:r>
            <a:r>
              <a:rPr lang="es-CO" dirty="0"/>
              <a:t> (por ejemplo, miles) de sucesores.</a:t>
            </a:r>
          </a:p>
          <a:p>
            <a:endParaRPr lang="es-CO" dirty="0"/>
          </a:p>
          <a:p>
            <a:endParaRPr lang="es-CO" dirty="0"/>
          </a:p>
        </p:txBody>
      </p:sp>
    </p:spTree>
    <p:extLst>
      <p:ext uri="{BB962C8B-B14F-4D97-AF65-F5344CB8AC3E}">
        <p14:creationId xmlns:p14="http://schemas.microsoft.com/office/powerpoint/2010/main" val="2048854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56644-359C-BE42-AC85-CE4E9AC51EBF}"/>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EADE2652-FE3A-AC06-81E5-F6B209E86C5A}"/>
              </a:ext>
            </a:extLst>
          </p:cNvPr>
          <p:cNvSpPr txBox="1"/>
          <p:nvPr/>
        </p:nvSpPr>
        <p:spPr>
          <a:xfrm>
            <a:off x="157168" y="-23857"/>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OPTIMIZACIÓN-HILL CLIMBING</a:t>
            </a:r>
            <a:endParaRPr dirty="0"/>
          </a:p>
        </p:txBody>
      </p:sp>
      <p:sp>
        <p:nvSpPr>
          <p:cNvPr id="6" name="TextBox 5">
            <a:extLst>
              <a:ext uri="{FF2B5EF4-FFF2-40B4-BE49-F238E27FC236}">
                <a16:creationId xmlns:a16="http://schemas.microsoft.com/office/drawing/2014/main" id="{10E4986A-BFE0-9C55-6287-88D458572A24}"/>
              </a:ext>
            </a:extLst>
          </p:cNvPr>
          <p:cNvSpPr txBox="1"/>
          <p:nvPr/>
        </p:nvSpPr>
        <p:spPr>
          <a:xfrm>
            <a:off x="157168" y="1459347"/>
            <a:ext cx="8829664" cy="3108543"/>
          </a:xfrm>
          <a:prstGeom prst="rect">
            <a:avLst/>
          </a:prstGeom>
          <a:noFill/>
        </p:spPr>
        <p:txBody>
          <a:bodyPr wrap="square">
            <a:spAutoFit/>
          </a:bodyPr>
          <a:lstStyle/>
          <a:p>
            <a:r>
              <a:rPr lang="es-CO" dirty="0"/>
              <a:t>Se han inventado muchas variantes de </a:t>
            </a:r>
            <a:r>
              <a:rPr lang="es-CO" b="1" dirty="0"/>
              <a:t>Hill </a:t>
            </a:r>
            <a:r>
              <a:rPr lang="es-CO" b="1" dirty="0" err="1"/>
              <a:t>Climbing</a:t>
            </a:r>
            <a:r>
              <a:rPr lang="es-CO" dirty="0"/>
              <a:t>.</a:t>
            </a:r>
          </a:p>
          <a:p>
            <a:pPr algn="just"/>
            <a:endParaRPr lang="es-CO" dirty="0"/>
          </a:p>
          <a:p>
            <a:pPr marL="285750" indent="-285750">
              <a:buFont typeface="Arial" panose="020B0604020202020204" pitchFamily="34" charset="0"/>
              <a:buChar char="•"/>
            </a:pPr>
            <a:r>
              <a:rPr lang="es-CO" b="1" dirty="0"/>
              <a:t>Búsqueda en ascenso con reinicio aleatorio</a:t>
            </a:r>
            <a:r>
              <a:rPr lang="es-CO" dirty="0"/>
              <a:t> (</a:t>
            </a:r>
            <a:r>
              <a:rPr lang="es-CO" i="1" dirty="0" err="1"/>
              <a:t>random-restart</a:t>
            </a:r>
            <a:r>
              <a:rPr lang="es-CO" i="1" dirty="0"/>
              <a:t> </a:t>
            </a:r>
            <a:r>
              <a:rPr lang="es-CO" i="1" dirty="0" err="1"/>
              <a:t>hill</a:t>
            </a:r>
            <a:r>
              <a:rPr lang="es-CO" i="1" dirty="0"/>
              <a:t> </a:t>
            </a:r>
            <a:r>
              <a:rPr lang="es-CO" i="1" dirty="0" err="1"/>
              <a:t>climbing</a:t>
            </a:r>
            <a:r>
              <a:rPr lang="es-CO" dirty="0"/>
              <a:t>), que adopta el dicho: "Si al principio no tienes éxito, inténtalo de nuevo." Este método realiza una serie de búsquedas de ascenso de colinas desde estados iniciales generados aleatoriamente hasta encontrar una solución. Es </a:t>
            </a:r>
            <a:r>
              <a:rPr lang="es-CO" b="1" dirty="0"/>
              <a:t>completo con probabilidad 1</a:t>
            </a:r>
            <a:r>
              <a:rPr lang="es-CO" dirty="0"/>
              <a:t>, porque eventualmente generará un estado meta como el estado inicial. </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endParaRPr lang="es-CO" dirty="0"/>
          </a:p>
          <a:p>
            <a:r>
              <a:rPr lang="es-CO" b="1" dirty="0"/>
              <a:t>NOTA: </a:t>
            </a:r>
            <a:r>
              <a:rPr lang="es-CO" i="1" dirty="0"/>
              <a:t>Si cada búsqueda de ascenso de colinas tiene una probabilidad </a:t>
            </a:r>
            <a:r>
              <a:rPr lang="es-CO" b="1" i="1" dirty="0"/>
              <a:t>p</a:t>
            </a:r>
            <a:r>
              <a:rPr lang="es-CO" i="1" dirty="0"/>
              <a:t> de éxito, entonces el número esperado      de reinicios necesarios es </a:t>
            </a:r>
            <a:r>
              <a:rPr lang="es-CO" b="1" i="1" dirty="0"/>
              <a:t>1/p</a:t>
            </a:r>
            <a:r>
              <a:rPr lang="es-CO" i="1" dirty="0"/>
              <a:t>. Para instancias del problema de las 8 reinas sin movimientos laterales permitidos, </a:t>
            </a:r>
            <a:r>
              <a:rPr lang="es-CO" b="1" i="1" dirty="0"/>
              <a:t>p ≈ 0.14</a:t>
            </a:r>
            <a:r>
              <a:rPr lang="es-CO" i="1" dirty="0"/>
              <a:t>, por lo que se necesitan aproximadamente </a:t>
            </a:r>
            <a:r>
              <a:rPr lang="es-CO" b="1" i="1" dirty="0"/>
              <a:t>7 iteraciones</a:t>
            </a:r>
            <a:r>
              <a:rPr lang="es-CO" i="1" dirty="0"/>
              <a:t> para encontrar una solución (6 fracasos y 1 éxito).</a:t>
            </a:r>
          </a:p>
          <a:p>
            <a:endParaRPr lang="es-CO" dirty="0"/>
          </a:p>
          <a:p>
            <a:endParaRPr lang="es-CO" dirty="0"/>
          </a:p>
        </p:txBody>
      </p:sp>
    </p:spTree>
    <p:extLst>
      <p:ext uri="{BB962C8B-B14F-4D97-AF65-F5344CB8AC3E}">
        <p14:creationId xmlns:p14="http://schemas.microsoft.com/office/powerpoint/2010/main" val="918000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20FE5-EB58-FE90-5110-5EE5DDCB253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F14778A-446B-BC23-58BB-377E483AC14C}"/>
              </a:ext>
            </a:extLst>
          </p:cNvPr>
          <p:cNvSpPr>
            <a:spLocks noGrp="1"/>
          </p:cNvSpPr>
          <p:nvPr>
            <p:ph type="body" idx="1"/>
          </p:nvPr>
        </p:nvSpPr>
        <p:spPr/>
        <p:txBody>
          <a:bodyPr/>
          <a:lstStyle/>
          <a:p>
            <a:pPr marL="114300" indent="0">
              <a:buNone/>
            </a:pPr>
            <a:r>
              <a:rPr lang="es-ES" b="1" dirty="0">
                <a:solidFill>
                  <a:schemeClr val="bg1"/>
                </a:solidFill>
              </a:rPr>
              <a:t>SIMULATED ANNEALING</a:t>
            </a:r>
            <a:endParaRPr lang="es-CO" b="1" dirty="0">
              <a:solidFill>
                <a:schemeClr val="bg1"/>
              </a:solidFill>
            </a:endParaRPr>
          </a:p>
        </p:txBody>
      </p:sp>
    </p:spTree>
    <p:extLst>
      <p:ext uri="{BB962C8B-B14F-4D97-AF65-F5344CB8AC3E}">
        <p14:creationId xmlns:p14="http://schemas.microsoft.com/office/powerpoint/2010/main" val="1326132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AEEBF-A5C3-87FB-B0B9-825A52304C2E}"/>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55E8337E-AC76-6808-3126-CA583DC025F3}"/>
              </a:ext>
            </a:extLst>
          </p:cNvPr>
          <p:cNvSpPr txBox="1"/>
          <p:nvPr/>
        </p:nvSpPr>
        <p:spPr>
          <a:xfrm>
            <a:off x="157168" y="-23857"/>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OPTIMIZACIÓN-SIMULATED ANNEALING</a:t>
            </a:r>
            <a:endParaRPr dirty="0"/>
          </a:p>
        </p:txBody>
      </p:sp>
      <p:sp>
        <p:nvSpPr>
          <p:cNvPr id="6" name="TextBox 5">
            <a:extLst>
              <a:ext uri="{FF2B5EF4-FFF2-40B4-BE49-F238E27FC236}">
                <a16:creationId xmlns:a16="http://schemas.microsoft.com/office/drawing/2014/main" id="{73416C8B-165E-29D9-F59F-B62DF57030F0}"/>
              </a:ext>
            </a:extLst>
          </p:cNvPr>
          <p:cNvSpPr txBox="1"/>
          <p:nvPr/>
        </p:nvSpPr>
        <p:spPr>
          <a:xfrm>
            <a:off x="157168" y="1459347"/>
            <a:ext cx="8829664" cy="3108543"/>
          </a:xfrm>
          <a:prstGeom prst="rect">
            <a:avLst/>
          </a:prstGeom>
          <a:noFill/>
        </p:spPr>
        <p:txBody>
          <a:bodyPr wrap="square">
            <a:spAutoFit/>
          </a:bodyPr>
          <a:lstStyle/>
          <a:p>
            <a:pPr marL="285750" indent="-285750">
              <a:buFont typeface="Arial" panose="020B0604020202020204" pitchFamily="34" charset="0"/>
              <a:buChar char="•"/>
            </a:pPr>
            <a:r>
              <a:rPr lang="es-CO" dirty="0"/>
              <a:t>Un algoritmo de </a:t>
            </a:r>
            <a:r>
              <a:rPr lang="es-CO" b="1" dirty="0"/>
              <a:t>búsqueda en ascenso de colinas</a:t>
            </a:r>
            <a:r>
              <a:rPr lang="es-CO" dirty="0"/>
              <a:t> que </a:t>
            </a:r>
            <a:r>
              <a:rPr lang="es-CO" b="1" dirty="0"/>
              <a:t>nunca realiza movimientos “hacia abajo”</a:t>
            </a:r>
            <a:r>
              <a:rPr lang="es-CO" dirty="0"/>
              <a:t> (hacia estados con menor valor o mayor costo) siempre es vulnerable a quedar atrapado en un </a:t>
            </a:r>
            <a:r>
              <a:rPr lang="es-CO" b="1" dirty="0"/>
              <a:t>máximo local</a:t>
            </a:r>
            <a:r>
              <a:rPr lang="es-CO" dirty="0"/>
              <a:t>.</a:t>
            </a:r>
          </a:p>
          <a:p>
            <a:endParaRPr lang="es-CO" dirty="0"/>
          </a:p>
          <a:p>
            <a:pPr marL="285750" indent="-285750">
              <a:buFont typeface="Arial" panose="020B0604020202020204" pitchFamily="34" charset="0"/>
              <a:buChar char="•"/>
            </a:pPr>
            <a:r>
              <a:rPr lang="es-CO" dirty="0"/>
              <a:t>En contraste, una </a:t>
            </a:r>
            <a:r>
              <a:rPr lang="es-CO" b="1" dirty="0"/>
              <a:t>búsqueda aleatoria pura</a:t>
            </a:r>
            <a:r>
              <a:rPr lang="es-CO" dirty="0"/>
              <a:t>, que se mueve a un estado sucesor sin considerar su valor, eventualmente encontrará el máximo global, pero será extremadamente ineficiente.</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Por lo tanto, parece razonable combinar Hill </a:t>
            </a:r>
            <a:r>
              <a:rPr lang="es-CO" dirty="0" err="1"/>
              <a:t>Climbing</a:t>
            </a:r>
            <a:r>
              <a:rPr lang="es-CO" dirty="0"/>
              <a:t> con un movimiento aleatorio para lograr tanto eficiencia como completitud.</a:t>
            </a:r>
          </a:p>
          <a:p>
            <a:endParaRPr lang="es-CO" dirty="0"/>
          </a:p>
          <a:p>
            <a:endParaRPr lang="es-CO" dirty="0"/>
          </a:p>
          <a:p>
            <a:r>
              <a:rPr lang="es-CO" dirty="0"/>
              <a:t>El </a:t>
            </a:r>
            <a:r>
              <a:rPr lang="es-CO" i="1" dirty="0" err="1"/>
              <a:t>simulated</a:t>
            </a:r>
            <a:r>
              <a:rPr lang="es-CO" i="1" dirty="0"/>
              <a:t> </a:t>
            </a:r>
            <a:r>
              <a:rPr lang="es-CO" i="1" dirty="0" err="1"/>
              <a:t>annealing</a:t>
            </a:r>
            <a:r>
              <a:rPr lang="es-CO" i="1" dirty="0"/>
              <a:t> </a:t>
            </a:r>
            <a:r>
              <a:rPr lang="es-CO" dirty="0"/>
              <a:t>es uno de estos algoritmos.</a:t>
            </a:r>
          </a:p>
          <a:p>
            <a:endParaRPr lang="es-CO" dirty="0"/>
          </a:p>
          <a:p>
            <a:endParaRPr lang="es-CO" dirty="0"/>
          </a:p>
        </p:txBody>
      </p:sp>
    </p:spTree>
    <p:extLst>
      <p:ext uri="{BB962C8B-B14F-4D97-AF65-F5344CB8AC3E}">
        <p14:creationId xmlns:p14="http://schemas.microsoft.com/office/powerpoint/2010/main" val="894408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6D336-739C-06AA-C582-2D62004FC674}"/>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B16F9F3D-A4D2-DA91-5F2C-BD6E4D1BC336}"/>
              </a:ext>
            </a:extLst>
          </p:cNvPr>
          <p:cNvSpPr txBox="1"/>
          <p:nvPr/>
        </p:nvSpPr>
        <p:spPr>
          <a:xfrm>
            <a:off x="157168" y="-23857"/>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OPTIMIZACIÓN-SIMULATED ANNEALING</a:t>
            </a:r>
            <a:endParaRPr dirty="0"/>
          </a:p>
        </p:txBody>
      </p:sp>
      <p:sp>
        <p:nvSpPr>
          <p:cNvPr id="6" name="TextBox 5">
            <a:extLst>
              <a:ext uri="{FF2B5EF4-FFF2-40B4-BE49-F238E27FC236}">
                <a16:creationId xmlns:a16="http://schemas.microsoft.com/office/drawing/2014/main" id="{7C886D9B-7791-D45C-98D4-5B262B93EC96}"/>
              </a:ext>
            </a:extLst>
          </p:cNvPr>
          <p:cNvSpPr txBox="1"/>
          <p:nvPr/>
        </p:nvSpPr>
        <p:spPr>
          <a:xfrm>
            <a:off x="157168" y="1459347"/>
            <a:ext cx="8829664" cy="1815882"/>
          </a:xfrm>
          <a:prstGeom prst="rect">
            <a:avLst/>
          </a:prstGeom>
          <a:noFill/>
        </p:spPr>
        <p:txBody>
          <a:bodyPr wrap="square">
            <a:spAutoFit/>
          </a:bodyPr>
          <a:lstStyle/>
          <a:p>
            <a:r>
              <a:rPr lang="es-CO" dirty="0"/>
              <a:t>En </a:t>
            </a:r>
            <a:r>
              <a:rPr lang="es-CO" b="1" dirty="0"/>
              <a:t>metalurgia, </a:t>
            </a:r>
            <a:r>
              <a:rPr lang="es-CO" i="1" dirty="0" err="1"/>
              <a:t>annealing</a:t>
            </a:r>
            <a:r>
              <a:rPr lang="es-CO" dirty="0"/>
              <a:t> es el proceso utilizado para </a:t>
            </a:r>
            <a:r>
              <a:rPr lang="es-CO" b="1" dirty="0"/>
              <a:t>templar o endurecer metales y vidrio</a:t>
            </a:r>
            <a:r>
              <a:rPr lang="es-CO" dirty="0"/>
              <a:t>, calentándolos a una temperatura alta y luego enfriándolos gradualmente, permitiendo que el material alcance un estado cristalino de </a:t>
            </a:r>
            <a:r>
              <a:rPr lang="es-CO" b="1" dirty="0"/>
              <a:t>baja energía</a:t>
            </a:r>
            <a:r>
              <a:rPr lang="es-CO" dirty="0"/>
              <a:t>.</a:t>
            </a:r>
          </a:p>
          <a:p>
            <a:endParaRPr lang="es-CO" dirty="0"/>
          </a:p>
          <a:p>
            <a:r>
              <a:rPr lang="es-CO" dirty="0"/>
              <a:t>Para explicar el </a:t>
            </a:r>
            <a:r>
              <a:rPr lang="es-CO" b="1" dirty="0" err="1"/>
              <a:t>simmulated</a:t>
            </a:r>
            <a:r>
              <a:rPr lang="es-CO" b="1" dirty="0"/>
              <a:t> </a:t>
            </a:r>
            <a:r>
              <a:rPr lang="es-CO" b="1" dirty="0" err="1"/>
              <a:t>annealing</a:t>
            </a:r>
            <a:r>
              <a:rPr lang="es-CO" dirty="0"/>
              <a:t>, cambiamos nuestra perspectiva de </a:t>
            </a:r>
            <a:r>
              <a:rPr lang="es-CO" b="1" dirty="0"/>
              <a:t>búsqueda en ascenso de colinas</a:t>
            </a:r>
            <a:r>
              <a:rPr lang="es-CO" dirty="0"/>
              <a:t> a </a:t>
            </a:r>
            <a:r>
              <a:rPr lang="es-CO" b="1" dirty="0"/>
              <a:t>descenso por gradiente</a:t>
            </a:r>
            <a:r>
              <a:rPr lang="es-CO" dirty="0"/>
              <a:t>. (Es decir, minimizando el costo)</a:t>
            </a:r>
          </a:p>
          <a:p>
            <a:endParaRPr lang="es-CO" dirty="0"/>
          </a:p>
          <a:p>
            <a:endParaRPr lang="es-CO" dirty="0"/>
          </a:p>
        </p:txBody>
      </p:sp>
    </p:spTree>
    <p:extLst>
      <p:ext uri="{BB962C8B-B14F-4D97-AF65-F5344CB8AC3E}">
        <p14:creationId xmlns:p14="http://schemas.microsoft.com/office/powerpoint/2010/main" val="1959732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62825-BC78-21C2-94E0-F8ED35391D78}"/>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6A35780C-8045-C595-3CB5-78A5DA21885C}"/>
              </a:ext>
            </a:extLst>
          </p:cNvPr>
          <p:cNvSpPr txBox="1"/>
          <p:nvPr/>
        </p:nvSpPr>
        <p:spPr>
          <a:xfrm>
            <a:off x="157168" y="-23857"/>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OPTIMIZACIÓN-SIMULATED ANNEALING</a:t>
            </a:r>
            <a:endParaRPr dirty="0"/>
          </a:p>
        </p:txBody>
      </p:sp>
      <p:sp>
        <p:nvSpPr>
          <p:cNvPr id="6" name="TextBox 5">
            <a:extLst>
              <a:ext uri="{FF2B5EF4-FFF2-40B4-BE49-F238E27FC236}">
                <a16:creationId xmlns:a16="http://schemas.microsoft.com/office/drawing/2014/main" id="{B3DF6577-5039-F171-60D8-3CC74B5748E9}"/>
              </a:ext>
            </a:extLst>
          </p:cNvPr>
          <p:cNvSpPr txBox="1"/>
          <p:nvPr/>
        </p:nvSpPr>
        <p:spPr>
          <a:xfrm>
            <a:off x="157168" y="1088546"/>
            <a:ext cx="8829664" cy="3970318"/>
          </a:xfrm>
          <a:prstGeom prst="rect">
            <a:avLst/>
          </a:prstGeom>
          <a:noFill/>
        </p:spPr>
        <p:txBody>
          <a:bodyPr wrap="square">
            <a:spAutoFit/>
          </a:bodyPr>
          <a:lstStyle/>
          <a:p>
            <a:pPr lvl="1"/>
            <a:r>
              <a:rPr lang="es-CO" dirty="0"/>
              <a:t>Es similar a la búsqueda en ascenso de colinas (</a:t>
            </a:r>
            <a:r>
              <a:rPr lang="es-CO" i="1" dirty="0" err="1"/>
              <a:t>hill</a:t>
            </a:r>
            <a:r>
              <a:rPr lang="es-CO" i="1" dirty="0"/>
              <a:t> </a:t>
            </a:r>
            <a:r>
              <a:rPr lang="es-CO" i="1" dirty="0" err="1"/>
              <a:t>climbing</a:t>
            </a:r>
            <a:r>
              <a:rPr lang="es-CO" dirty="0"/>
              <a:t>). Sin embargo, en lugar de elegir el </a:t>
            </a:r>
            <a:r>
              <a:rPr lang="es-CO" b="1" dirty="0"/>
              <a:t>mejor</a:t>
            </a:r>
            <a:r>
              <a:rPr lang="es-CO" dirty="0"/>
              <a:t> movimiento, selecciona un </a:t>
            </a:r>
            <a:r>
              <a:rPr lang="es-CO" b="1" dirty="0"/>
              <a:t>movimiento aleatorio</a:t>
            </a:r>
            <a:r>
              <a:rPr lang="es-CO" dirty="0"/>
              <a:t>. Si el movimiento mejora la situación, siempre se acepta. De lo contrario, el algoritmo acepta el movimiento con una probabilidad menor que 1.</a:t>
            </a:r>
          </a:p>
          <a:p>
            <a:pPr lvl="1"/>
            <a:endParaRPr lang="es-CO" dirty="0"/>
          </a:p>
          <a:p>
            <a:r>
              <a:rPr lang="es-CO" dirty="0"/>
              <a:t>Esta probabilidad </a:t>
            </a:r>
            <a:r>
              <a:rPr lang="es-CO" b="1" dirty="0"/>
              <a:t>disminuye exponencialmente</a:t>
            </a:r>
            <a:r>
              <a:rPr lang="es-CO" dirty="0"/>
              <a:t> con la medida de que tan malo es el movimiento, es decir:</a:t>
            </a:r>
          </a:p>
          <a:p>
            <a:endParaRPr lang="es-CO" dirty="0"/>
          </a:p>
          <a:p>
            <a:endParaRPr lang="es-CO" dirty="0"/>
          </a:p>
          <a:p>
            <a:endParaRPr lang="es-CO" dirty="0"/>
          </a:p>
          <a:p>
            <a:endParaRPr lang="es-CO" dirty="0"/>
          </a:p>
          <a:p>
            <a:endParaRPr lang="es-CO" dirty="0"/>
          </a:p>
          <a:p>
            <a:endParaRPr lang="es-CO" dirty="0"/>
          </a:p>
          <a:p>
            <a:r>
              <a:rPr lang="es-CO" dirty="0"/>
              <a:t>Además, la probabilidad </a:t>
            </a:r>
            <a:r>
              <a:rPr lang="es-CO" b="1" dirty="0"/>
              <a:t>también disminuye a medida que la "temperatura" T baja</a:t>
            </a:r>
            <a:r>
              <a:rPr lang="es-CO" dirty="0"/>
              <a:t>: los "malos" movimientos son más probables al inicio (cuando T es alta) y se vuelven menos probables a medida que T disminuye.</a:t>
            </a:r>
            <a:br>
              <a:rPr lang="es-CO" dirty="0"/>
            </a:br>
            <a:br>
              <a:rPr lang="es-CO" dirty="0"/>
            </a:br>
            <a:endParaRPr lang="es-CO" dirty="0"/>
          </a:p>
          <a:p>
            <a:pPr lvl="1"/>
            <a:endParaRPr lang="es-CO" dirty="0"/>
          </a:p>
          <a:p>
            <a:endParaRPr lang="es-CO" dirty="0"/>
          </a:p>
        </p:txBody>
      </p:sp>
      <p:pic>
        <p:nvPicPr>
          <p:cNvPr id="4" name="Picture 3">
            <a:extLst>
              <a:ext uri="{FF2B5EF4-FFF2-40B4-BE49-F238E27FC236}">
                <a16:creationId xmlns:a16="http://schemas.microsoft.com/office/drawing/2014/main" id="{D8BC67F0-8251-087B-3780-E7F6D7E4BDF8}"/>
              </a:ext>
            </a:extLst>
          </p:cNvPr>
          <p:cNvPicPr>
            <a:picLocks noChangeAspect="1"/>
          </p:cNvPicPr>
          <p:nvPr/>
        </p:nvPicPr>
        <p:blipFill>
          <a:blip r:embed="rId3"/>
          <a:stretch>
            <a:fillRect/>
          </a:stretch>
        </p:blipFill>
        <p:spPr>
          <a:xfrm>
            <a:off x="4243387" y="4425755"/>
            <a:ext cx="657225" cy="466725"/>
          </a:xfrm>
          <a:prstGeom prst="rect">
            <a:avLst/>
          </a:prstGeom>
        </p:spPr>
      </p:pic>
      <p:pic>
        <p:nvPicPr>
          <p:cNvPr id="7" name="Picture 6">
            <a:extLst>
              <a:ext uri="{FF2B5EF4-FFF2-40B4-BE49-F238E27FC236}">
                <a16:creationId xmlns:a16="http://schemas.microsoft.com/office/drawing/2014/main" id="{2B7E5405-08E1-3F25-C9C3-4DE51804E5AC}"/>
              </a:ext>
            </a:extLst>
          </p:cNvPr>
          <p:cNvPicPr>
            <a:picLocks noChangeAspect="1"/>
          </p:cNvPicPr>
          <p:nvPr/>
        </p:nvPicPr>
        <p:blipFill>
          <a:blip r:embed="rId4"/>
          <a:stretch>
            <a:fillRect/>
          </a:stretch>
        </p:blipFill>
        <p:spPr>
          <a:xfrm>
            <a:off x="1952624" y="2561888"/>
            <a:ext cx="5895975" cy="390525"/>
          </a:xfrm>
          <a:prstGeom prst="rect">
            <a:avLst/>
          </a:prstGeom>
        </p:spPr>
      </p:pic>
    </p:spTree>
    <p:extLst>
      <p:ext uri="{BB962C8B-B14F-4D97-AF65-F5344CB8AC3E}">
        <p14:creationId xmlns:p14="http://schemas.microsoft.com/office/powerpoint/2010/main" val="2238247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6FF5E-63CD-01BB-B17C-A61B35DAA934}"/>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53B87413-D441-9617-DFE8-D5C95ACEB17B}"/>
              </a:ext>
            </a:extLst>
          </p:cNvPr>
          <p:cNvSpPr txBox="1"/>
          <p:nvPr/>
        </p:nvSpPr>
        <p:spPr>
          <a:xfrm>
            <a:off x="157168" y="-23857"/>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OPTIMIZACIÓN-SIMULATED ANNEALING</a:t>
            </a:r>
            <a:endParaRPr dirty="0"/>
          </a:p>
        </p:txBody>
      </p:sp>
      <p:sp>
        <p:nvSpPr>
          <p:cNvPr id="6" name="TextBox 5">
            <a:extLst>
              <a:ext uri="{FF2B5EF4-FFF2-40B4-BE49-F238E27FC236}">
                <a16:creationId xmlns:a16="http://schemas.microsoft.com/office/drawing/2014/main" id="{8A00DEF1-C7C5-A88E-9E47-BE809088EA7F}"/>
              </a:ext>
            </a:extLst>
          </p:cNvPr>
          <p:cNvSpPr txBox="1"/>
          <p:nvPr/>
        </p:nvSpPr>
        <p:spPr>
          <a:xfrm>
            <a:off x="157168" y="1088546"/>
            <a:ext cx="2931628" cy="3754874"/>
          </a:xfrm>
          <a:prstGeom prst="rect">
            <a:avLst/>
          </a:prstGeom>
          <a:noFill/>
        </p:spPr>
        <p:txBody>
          <a:bodyPr wrap="square">
            <a:spAutoFit/>
          </a:bodyPr>
          <a:lstStyle/>
          <a:p>
            <a:pPr lvl="1"/>
            <a:r>
              <a:rPr lang="es-CO" dirty="0"/>
              <a:t>Si la función de enfriamiento (</a:t>
            </a:r>
            <a:r>
              <a:rPr lang="es-CO" i="1" dirty="0" err="1"/>
              <a:t>schedule</a:t>
            </a:r>
            <a:r>
              <a:rPr lang="es-CO" dirty="0"/>
              <a:t>) reduce T a 0 lo suficientemente lento, entonces, según una propiedad de la distribución de Boltzmann:</a:t>
            </a:r>
          </a:p>
          <a:p>
            <a:pPr lvl="1"/>
            <a:endParaRPr lang="es-CO" dirty="0"/>
          </a:p>
          <a:p>
            <a:pPr lvl="1"/>
            <a:endParaRPr lang="es-CO" dirty="0"/>
          </a:p>
          <a:p>
            <a:pPr lvl="1"/>
            <a:endParaRPr lang="es-CO" dirty="0"/>
          </a:p>
          <a:p>
            <a:pPr lvl="1"/>
            <a:endParaRPr lang="es-CO" dirty="0"/>
          </a:p>
          <a:p>
            <a:pPr lvl="1"/>
            <a:r>
              <a:rPr lang="es-CO" dirty="0"/>
              <a:t>La probabilidad se concentrará en el óptimo global, lo que hará que el algoritmo lo encuentre con una probabilidad cercana a 1.</a:t>
            </a:r>
            <a:br>
              <a:rPr lang="es-CO" dirty="0"/>
            </a:br>
            <a:br>
              <a:rPr lang="es-CO" dirty="0"/>
            </a:br>
            <a:endParaRPr lang="es-CO" dirty="0"/>
          </a:p>
          <a:p>
            <a:pPr lvl="1"/>
            <a:endParaRPr lang="es-CO" dirty="0"/>
          </a:p>
          <a:p>
            <a:endParaRPr lang="es-CO" dirty="0"/>
          </a:p>
        </p:txBody>
      </p:sp>
      <p:pic>
        <p:nvPicPr>
          <p:cNvPr id="3" name="Picture 2">
            <a:extLst>
              <a:ext uri="{FF2B5EF4-FFF2-40B4-BE49-F238E27FC236}">
                <a16:creationId xmlns:a16="http://schemas.microsoft.com/office/drawing/2014/main" id="{54E37530-AFD4-3CE3-0A5F-F9F1D2D3FA4F}"/>
              </a:ext>
            </a:extLst>
          </p:cNvPr>
          <p:cNvPicPr>
            <a:picLocks noChangeAspect="1"/>
          </p:cNvPicPr>
          <p:nvPr/>
        </p:nvPicPr>
        <p:blipFill>
          <a:blip r:embed="rId3"/>
          <a:stretch>
            <a:fillRect/>
          </a:stretch>
        </p:blipFill>
        <p:spPr>
          <a:xfrm>
            <a:off x="1234791" y="2499258"/>
            <a:ext cx="657225" cy="466725"/>
          </a:xfrm>
          <a:prstGeom prst="rect">
            <a:avLst/>
          </a:prstGeom>
        </p:spPr>
      </p:pic>
      <p:pic>
        <p:nvPicPr>
          <p:cNvPr id="8" name="Picture 7">
            <a:extLst>
              <a:ext uri="{FF2B5EF4-FFF2-40B4-BE49-F238E27FC236}">
                <a16:creationId xmlns:a16="http://schemas.microsoft.com/office/drawing/2014/main" id="{592FE04D-EFCA-6891-CF75-354BAB39FD0E}"/>
              </a:ext>
            </a:extLst>
          </p:cNvPr>
          <p:cNvPicPr>
            <a:picLocks noChangeAspect="1"/>
          </p:cNvPicPr>
          <p:nvPr/>
        </p:nvPicPr>
        <p:blipFill>
          <a:blip r:embed="rId4"/>
          <a:stretch>
            <a:fillRect/>
          </a:stretch>
        </p:blipFill>
        <p:spPr>
          <a:xfrm>
            <a:off x="3302429" y="1768647"/>
            <a:ext cx="5684403" cy="1927946"/>
          </a:xfrm>
          <a:prstGeom prst="rect">
            <a:avLst/>
          </a:prstGeom>
        </p:spPr>
      </p:pic>
    </p:spTree>
    <p:extLst>
      <p:ext uri="{BB962C8B-B14F-4D97-AF65-F5344CB8AC3E}">
        <p14:creationId xmlns:p14="http://schemas.microsoft.com/office/powerpoint/2010/main" val="3774747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A0A17-C7BE-4AAC-B9E0-23FD50E283CE}"/>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871D1AB5-CE8E-FBCD-D7B4-E83C54CF43C7}"/>
              </a:ext>
            </a:extLst>
          </p:cNvPr>
          <p:cNvSpPr txBox="1"/>
          <p:nvPr/>
        </p:nvSpPr>
        <p:spPr>
          <a:xfrm>
            <a:off x="157168" y="-23857"/>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OPTIMIZACIÓN-SIMULATED ANNEALING</a:t>
            </a:r>
            <a:endParaRPr dirty="0"/>
          </a:p>
        </p:txBody>
      </p:sp>
      <p:sp>
        <p:nvSpPr>
          <p:cNvPr id="6" name="TextBox 5">
            <a:extLst>
              <a:ext uri="{FF2B5EF4-FFF2-40B4-BE49-F238E27FC236}">
                <a16:creationId xmlns:a16="http://schemas.microsoft.com/office/drawing/2014/main" id="{20137C72-3572-089D-2E14-94E0CB9EB377}"/>
              </a:ext>
            </a:extLst>
          </p:cNvPr>
          <p:cNvSpPr txBox="1"/>
          <p:nvPr/>
        </p:nvSpPr>
        <p:spPr>
          <a:xfrm>
            <a:off x="157167" y="1102980"/>
            <a:ext cx="8493643" cy="1600438"/>
          </a:xfrm>
          <a:prstGeom prst="rect">
            <a:avLst/>
          </a:prstGeom>
          <a:noFill/>
        </p:spPr>
        <p:txBody>
          <a:bodyPr wrap="square">
            <a:spAutoFit/>
          </a:bodyPr>
          <a:lstStyle/>
          <a:p>
            <a:r>
              <a:rPr lang="es-CO" dirty="0"/>
              <a:t>Ten en cuenta que la </a:t>
            </a:r>
            <a:r>
              <a:rPr lang="es-CO" dirty="0" err="1"/>
              <a:t>condicion</a:t>
            </a:r>
            <a:r>
              <a:rPr lang="es-CO" dirty="0"/>
              <a:t> de parada del algoritmos esta asociada a la Temperatura T:</a:t>
            </a:r>
          </a:p>
          <a:p>
            <a:endParaRPr lang="es-CO" dirty="0"/>
          </a:p>
          <a:p>
            <a:r>
              <a:rPr lang="fr-FR" b="1" dirty="0" err="1"/>
              <a:t>Cuándo</a:t>
            </a:r>
            <a:r>
              <a:rPr lang="fr-FR" b="1" dirty="0"/>
              <a:t> </a:t>
            </a:r>
            <a:r>
              <a:rPr lang="fr-FR" b="1" dirty="0" err="1"/>
              <a:t>ocurre</a:t>
            </a:r>
            <a:r>
              <a:rPr lang="fr-FR" b="1" dirty="0"/>
              <a:t> que T=0?</a:t>
            </a:r>
          </a:p>
          <a:p>
            <a:endParaRPr lang="fr-FR" b="1" dirty="0"/>
          </a:p>
          <a:p>
            <a:endParaRPr lang="fr-FR" b="1" dirty="0"/>
          </a:p>
          <a:p>
            <a:endParaRPr lang="fr-FR" b="1" dirty="0"/>
          </a:p>
          <a:p>
            <a:endParaRPr lang="es-CO" b="1" dirty="0"/>
          </a:p>
        </p:txBody>
      </p:sp>
      <p:pic>
        <p:nvPicPr>
          <p:cNvPr id="5" name="Picture 4">
            <a:extLst>
              <a:ext uri="{FF2B5EF4-FFF2-40B4-BE49-F238E27FC236}">
                <a16:creationId xmlns:a16="http://schemas.microsoft.com/office/drawing/2014/main" id="{C357C64F-A249-494A-921A-4A979F88FF7E}"/>
              </a:ext>
            </a:extLst>
          </p:cNvPr>
          <p:cNvPicPr>
            <a:picLocks noChangeAspect="1"/>
          </p:cNvPicPr>
          <p:nvPr/>
        </p:nvPicPr>
        <p:blipFill>
          <a:blip r:embed="rId3"/>
          <a:stretch>
            <a:fillRect/>
          </a:stretch>
        </p:blipFill>
        <p:spPr>
          <a:xfrm>
            <a:off x="493190" y="1830148"/>
            <a:ext cx="4226004" cy="2942551"/>
          </a:xfrm>
          <a:prstGeom prst="rect">
            <a:avLst/>
          </a:prstGeom>
        </p:spPr>
      </p:pic>
      <p:pic>
        <p:nvPicPr>
          <p:cNvPr id="7" name="Picture 6">
            <a:extLst>
              <a:ext uri="{FF2B5EF4-FFF2-40B4-BE49-F238E27FC236}">
                <a16:creationId xmlns:a16="http://schemas.microsoft.com/office/drawing/2014/main" id="{905CC75A-86D8-BA56-303C-E14748C61D58}"/>
              </a:ext>
            </a:extLst>
          </p:cNvPr>
          <p:cNvPicPr>
            <a:picLocks noChangeAspect="1"/>
          </p:cNvPicPr>
          <p:nvPr/>
        </p:nvPicPr>
        <p:blipFill>
          <a:blip r:embed="rId4"/>
          <a:stretch>
            <a:fillRect/>
          </a:stretch>
        </p:blipFill>
        <p:spPr>
          <a:xfrm>
            <a:off x="4826315" y="2414841"/>
            <a:ext cx="4194398" cy="1422590"/>
          </a:xfrm>
          <a:prstGeom prst="rect">
            <a:avLst/>
          </a:prstGeom>
        </p:spPr>
      </p:pic>
    </p:spTree>
    <p:extLst>
      <p:ext uri="{BB962C8B-B14F-4D97-AF65-F5344CB8AC3E}">
        <p14:creationId xmlns:p14="http://schemas.microsoft.com/office/powerpoint/2010/main" val="1091329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CCC75-61E5-B4B3-06FF-A0CC7F85EE0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0F4B2CE-3602-087B-9350-DA7C3F6DF22C}"/>
              </a:ext>
            </a:extLst>
          </p:cNvPr>
          <p:cNvSpPr>
            <a:spLocks noGrp="1"/>
          </p:cNvSpPr>
          <p:nvPr>
            <p:ph type="body" idx="1"/>
          </p:nvPr>
        </p:nvSpPr>
        <p:spPr/>
        <p:txBody>
          <a:bodyPr/>
          <a:lstStyle/>
          <a:p>
            <a:pPr marL="114300" indent="0">
              <a:buNone/>
            </a:pPr>
            <a:r>
              <a:rPr lang="es-CO" b="1" dirty="0">
                <a:solidFill>
                  <a:schemeClr val="bg1"/>
                </a:solidFill>
              </a:rPr>
              <a:t>EVOLUTIONARY ALGORITHMS</a:t>
            </a:r>
          </a:p>
        </p:txBody>
      </p:sp>
    </p:spTree>
    <p:extLst>
      <p:ext uri="{BB962C8B-B14F-4D97-AF65-F5344CB8AC3E}">
        <p14:creationId xmlns:p14="http://schemas.microsoft.com/office/powerpoint/2010/main" val="389710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2C85C-49A7-30CD-54AA-574AFC6B2CF4}"/>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9D67B457-BA46-8914-CC7A-71CAE426B793}"/>
              </a:ext>
            </a:extLst>
          </p:cNvPr>
          <p:cNvSpPr txBox="1"/>
          <p:nvPr/>
        </p:nvSpPr>
        <p:spPr>
          <a:xfrm>
            <a:off x="157168" y="-23857"/>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OPTIMIZACIÓN-EVOLUTIONARY ALGORITHMS</a:t>
            </a:r>
            <a:endParaRPr dirty="0"/>
          </a:p>
        </p:txBody>
      </p:sp>
      <p:sp>
        <p:nvSpPr>
          <p:cNvPr id="6" name="TextBox 5">
            <a:extLst>
              <a:ext uri="{FF2B5EF4-FFF2-40B4-BE49-F238E27FC236}">
                <a16:creationId xmlns:a16="http://schemas.microsoft.com/office/drawing/2014/main" id="{DA525E15-4EE3-44D1-41B5-3F5E3CCE5302}"/>
              </a:ext>
            </a:extLst>
          </p:cNvPr>
          <p:cNvSpPr txBox="1"/>
          <p:nvPr/>
        </p:nvSpPr>
        <p:spPr>
          <a:xfrm>
            <a:off x="157168" y="1459347"/>
            <a:ext cx="8829664" cy="523220"/>
          </a:xfrm>
          <a:prstGeom prst="rect">
            <a:avLst/>
          </a:prstGeom>
          <a:noFill/>
        </p:spPr>
        <p:txBody>
          <a:bodyPr wrap="square">
            <a:spAutoFit/>
          </a:bodyPr>
          <a:lstStyle/>
          <a:p>
            <a:endParaRPr lang="es-CO" dirty="0"/>
          </a:p>
          <a:p>
            <a:endParaRPr lang="es-CO" dirty="0"/>
          </a:p>
        </p:txBody>
      </p:sp>
      <p:sp>
        <p:nvSpPr>
          <p:cNvPr id="3" name="TextBox 2">
            <a:extLst>
              <a:ext uri="{FF2B5EF4-FFF2-40B4-BE49-F238E27FC236}">
                <a16:creationId xmlns:a16="http://schemas.microsoft.com/office/drawing/2014/main" id="{1696D109-0485-C057-1B17-22C63496D3A2}"/>
              </a:ext>
            </a:extLst>
          </p:cNvPr>
          <p:cNvSpPr txBox="1"/>
          <p:nvPr/>
        </p:nvSpPr>
        <p:spPr>
          <a:xfrm>
            <a:off x="157168" y="1088546"/>
            <a:ext cx="8864444" cy="3754874"/>
          </a:xfrm>
          <a:prstGeom prst="rect">
            <a:avLst/>
          </a:prstGeom>
          <a:noFill/>
        </p:spPr>
        <p:txBody>
          <a:bodyPr wrap="square" rtlCol="0">
            <a:spAutoFit/>
          </a:bodyPr>
          <a:lstStyle/>
          <a:p>
            <a:r>
              <a:rPr lang="es-CO" dirty="0"/>
              <a:t>Los </a:t>
            </a:r>
            <a:r>
              <a:rPr lang="es-CO" b="1" dirty="0"/>
              <a:t>algoritmos evolutivos</a:t>
            </a:r>
            <a:r>
              <a:rPr lang="es-CO" dirty="0"/>
              <a:t> pueden verse como variantes de la búsqueda estocástica en haz que están explícitamente motivadas por la metáfora de la selección natural en biología: existe una población de individuos (estados), en la que los individuos más aptos (con mayor valor) producen descendencia (estados sucesores) que poblarán la siguiente generación, un proceso llamado </a:t>
            </a:r>
            <a:r>
              <a:rPr lang="es-CO" b="1" dirty="0"/>
              <a:t>recombinación</a:t>
            </a:r>
            <a:r>
              <a:rPr lang="es-CO" dirty="0"/>
              <a:t>.</a:t>
            </a:r>
          </a:p>
          <a:p>
            <a:endParaRPr lang="es-CO" dirty="0"/>
          </a:p>
          <a:p>
            <a:endParaRPr lang="es-CO" dirty="0"/>
          </a:p>
          <a:p>
            <a:endParaRPr lang="es-CO" dirty="0"/>
          </a:p>
          <a:p>
            <a:r>
              <a:rPr lang="es-CO" dirty="0"/>
              <a:t>Los algoritmos evolutivos varían en los siguientes aspectos:</a:t>
            </a:r>
          </a:p>
          <a:p>
            <a:endParaRPr lang="es-CO" dirty="0"/>
          </a:p>
          <a:p>
            <a:endParaRPr lang="es-CO" dirty="0"/>
          </a:p>
          <a:p>
            <a:endParaRPr lang="es-CO" dirty="0"/>
          </a:p>
          <a:p>
            <a:pPr>
              <a:buFont typeface="Arial" panose="020B0604020202020204" pitchFamily="34" charset="0"/>
              <a:buChar char="•"/>
            </a:pPr>
            <a:r>
              <a:rPr lang="es-CO" dirty="0"/>
              <a:t>El tamaño de la población.</a:t>
            </a:r>
          </a:p>
          <a:p>
            <a:pPr>
              <a:buFont typeface="Arial" panose="020B0604020202020204" pitchFamily="34" charset="0"/>
              <a:buChar char="•"/>
            </a:pPr>
            <a:r>
              <a:rPr lang="es-CO" dirty="0"/>
              <a:t>La representación de cada individuo. En los </a:t>
            </a:r>
            <a:r>
              <a:rPr lang="es-CO" b="1" dirty="0"/>
              <a:t>algoritmos genéticos</a:t>
            </a:r>
            <a:r>
              <a:rPr lang="es-CO" dirty="0"/>
              <a:t>, cada individuo es una cadena sobre un alfabeto finito (a menudo una cadena booleana), al igual que el ADN es una cadena sobre el alfabeto </a:t>
            </a:r>
            <a:r>
              <a:rPr lang="es-CO" b="1" dirty="0"/>
              <a:t>ACGT</a:t>
            </a:r>
            <a:r>
              <a:rPr lang="es-CO" dirty="0"/>
              <a:t>. En las </a:t>
            </a:r>
            <a:r>
              <a:rPr lang="es-CO" b="1" dirty="0"/>
              <a:t>estrategias evolutivas</a:t>
            </a:r>
            <a:r>
              <a:rPr lang="es-CO" dirty="0"/>
              <a:t>, un individuo es una secuencia de números reales, y en la </a:t>
            </a:r>
            <a:r>
              <a:rPr lang="es-CO" b="1" dirty="0"/>
              <a:t>programación genética</a:t>
            </a:r>
            <a:r>
              <a:rPr lang="es-CO" dirty="0"/>
              <a:t>, un individuo es un programa informático.</a:t>
            </a:r>
          </a:p>
          <a:p>
            <a:endParaRPr lang="es-CO" dirty="0"/>
          </a:p>
        </p:txBody>
      </p:sp>
    </p:spTree>
    <p:extLst>
      <p:ext uri="{BB962C8B-B14F-4D97-AF65-F5344CB8AC3E}">
        <p14:creationId xmlns:p14="http://schemas.microsoft.com/office/powerpoint/2010/main" val="1722633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OPTIMIZACIÓN</a:t>
            </a:r>
            <a:endParaRPr dirty="0"/>
          </a:p>
        </p:txBody>
      </p:sp>
      <p:sp>
        <p:nvSpPr>
          <p:cNvPr id="3" name="TextBox 2">
            <a:extLst>
              <a:ext uri="{FF2B5EF4-FFF2-40B4-BE49-F238E27FC236}">
                <a16:creationId xmlns:a16="http://schemas.microsoft.com/office/drawing/2014/main" id="{2F0DD166-AC4D-41C7-BA25-BBCD352172B5}"/>
              </a:ext>
            </a:extLst>
          </p:cNvPr>
          <p:cNvSpPr txBox="1"/>
          <p:nvPr/>
        </p:nvSpPr>
        <p:spPr>
          <a:xfrm>
            <a:off x="122388" y="1088546"/>
            <a:ext cx="4449612" cy="2031325"/>
          </a:xfrm>
          <a:prstGeom prst="rect">
            <a:avLst/>
          </a:prstGeom>
          <a:noFill/>
        </p:spPr>
        <p:txBody>
          <a:bodyPr wrap="square" rtlCol="0">
            <a:spAutoFit/>
          </a:bodyPr>
          <a:lstStyle/>
          <a:p>
            <a:r>
              <a:rPr lang="es-CO" dirty="0"/>
              <a:t>En algunos casos, solo nos interesa el </a:t>
            </a:r>
            <a:r>
              <a:rPr lang="es-CO" b="1" dirty="0"/>
              <a:t>estado final</a:t>
            </a:r>
            <a:r>
              <a:rPr lang="es-CO" dirty="0"/>
              <a:t>, no el camino para llegar allí.</a:t>
            </a:r>
          </a:p>
          <a:p>
            <a:endParaRPr lang="es-CO" dirty="0"/>
          </a:p>
          <a:p>
            <a:r>
              <a:rPr lang="es-CO" dirty="0"/>
              <a:t>Los algoritmos de </a:t>
            </a:r>
            <a:r>
              <a:rPr lang="es-CO" b="1" dirty="0"/>
              <a:t>búsqueda local </a:t>
            </a:r>
            <a:r>
              <a:rPr lang="es-CO" dirty="0"/>
              <a:t>operan explorando desde un estado inicial hacia estados vecinos, sin registrar los caminos recorridos ni los estados alcanzados. Esto significa que no son sistemáticos, podrían nunca explorar una parte del espacio de búsqueda donde realmente está la solución.</a:t>
            </a:r>
          </a:p>
        </p:txBody>
      </p:sp>
    </p:spTree>
    <p:extLst>
      <p:ext uri="{BB962C8B-B14F-4D97-AF65-F5344CB8AC3E}">
        <p14:creationId xmlns:p14="http://schemas.microsoft.com/office/powerpoint/2010/main" val="101784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DE963-450B-C182-6E86-6D99B158C271}"/>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10A7697D-4A20-0D07-00E7-97ABCFD7EF44}"/>
              </a:ext>
            </a:extLst>
          </p:cNvPr>
          <p:cNvSpPr txBox="1"/>
          <p:nvPr/>
        </p:nvSpPr>
        <p:spPr>
          <a:xfrm>
            <a:off x="157168" y="-23857"/>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OPTIMIZACIÓN-EVOLUTIONARY ALGORITHMS</a:t>
            </a:r>
            <a:endParaRPr dirty="0"/>
          </a:p>
        </p:txBody>
      </p:sp>
      <p:sp>
        <p:nvSpPr>
          <p:cNvPr id="6" name="TextBox 5">
            <a:extLst>
              <a:ext uri="{FF2B5EF4-FFF2-40B4-BE49-F238E27FC236}">
                <a16:creationId xmlns:a16="http://schemas.microsoft.com/office/drawing/2014/main" id="{8AE07A0B-8959-3961-49D1-71EC35A3FF8F}"/>
              </a:ext>
            </a:extLst>
          </p:cNvPr>
          <p:cNvSpPr txBox="1"/>
          <p:nvPr/>
        </p:nvSpPr>
        <p:spPr>
          <a:xfrm>
            <a:off x="157168" y="1459347"/>
            <a:ext cx="8829664" cy="523220"/>
          </a:xfrm>
          <a:prstGeom prst="rect">
            <a:avLst/>
          </a:prstGeom>
          <a:noFill/>
        </p:spPr>
        <p:txBody>
          <a:bodyPr wrap="square">
            <a:spAutoFit/>
          </a:bodyPr>
          <a:lstStyle/>
          <a:p>
            <a:endParaRPr lang="es-CO" dirty="0"/>
          </a:p>
          <a:p>
            <a:endParaRPr lang="es-CO" dirty="0"/>
          </a:p>
        </p:txBody>
      </p:sp>
      <p:sp>
        <p:nvSpPr>
          <p:cNvPr id="3" name="TextBox 2">
            <a:extLst>
              <a:ext uri="{FF2B5EF4-FFF2-40B4-BE49-F238E27FC236}">
                <a16:creationId xmlns:a16="http://schemas.microsoft.com/office/drawing/2014/main" id="{ABEA2D0B-6AD2-1155-09F6-3CAFEE29FBB2}"/>
              </a:ext>
            </a:extLst>
          </p:cNvPr>
          <p:cNvSpPr txBox="1"/>
          <p:nvPr/>
        </p:nvSpPr>
        <p:spPr>
          <a:xfrm>
            <a:off x="157168" y="1088546"/>
            <a:ext cx="5527235" cy="2462213"/>
          </a:xfrm>
          <a:prstGeom prst="rect">
            <a:avLst/>
          </a:prstGeom>
          <a:noFill/>
        </p:spPr>
        <p:txBody>
          <a:bodyPr wrap="square" rtlCol="0">
            <a:spAutoFit/>
          </a:bodyPr>
          <a:lstStyle/>
          <a:p>
            <a:r>
              <a:rPr lang="es-CO" dirty="0"/>
              <a:t>El número de mezcla, </a:t>
            </a:r>
            <a:r>
              <a:rPr lang="es-CO" b="1" dirty="0"/>
              <a:t>(ρ)</a:t>
            </a:r>
            <a:r>
              <a:rPr lang="es-CO" dirty="0"/>
              <a:t> representa la cantidad de padres que se combinan para formar descendencia. El caso más común es </a:t>
            </a:r>
          </a:p>
          <a:p>
            <a:endParaRPr lang="es-CO" b="1" dirty="0"/>
          </a:p>
          <a:p>
            <a:r>
              <a:rPr lang="es-CO" b="1" dirty="0"/>
              <a:t>	ρ = 2</a:t>
            </a:r>
            <a:r>
              <a:rPr lang="es-CO" dirty="0"/>
              <a:t>: dos padres combinan sus "genes" (partes de su representación) para formar descendencia. </a:t>
            </a:r>
          </a:p>
          <a:p>
            <a:endParaRPr lang="es-CO" dirty="0"/>
          </a:p>
          <a:p>
            <a:r>
              <a:rPr lang="es-CO" dirty="0"/>
              <a:t>Cuando ρ = 1, se tiene una búsqueda estocástica en haz (que puede verse como una reproducción asexual). Es posible tener ρ &gt; 2, lo cual es poco común en la naturaleza pero fácil de simular en computadoras.</a:t>
            </a:r>
          </a:p>
          <a:p>
            <a:endParaRPr lang="es-CO" dirty="0"/>
          </a:p>
        </p:txBody>
      </p:sp>
    </p:spTree>
    <p:extLst>
      <p:ext uri="{BB962C8B-B14F-4D97-AF65-F5344CB8AC3E}">
        <p14:creationId xmlns:p14="http://schemas.microsoft.com/office/powerpoint/2010/main" val="1268032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0D19C-AD7E-D4D8-773E-91999E28D5C0}"/>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390B1E08-C190-7C8F-4683-727DBDCE449E}"/>
              </a:ext>
            </a:extLst>
          </p:cNvPr>
          <p:cNvSpPr txBox="1"/>
          <p:nvPr/>
        </p:nvSpPr>
        <p:spPr>
          <a:xfrm>
            <a:off x="157168" y="-23857"/>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OPTIMIZACIÓN-EVOLUTIONARY ALGORITHMS</a:t>
            </a:r>
            <a:endParaRPr dirty="0"/>
          </a:p>
        </p:txBody>
      </p:sp>
      <p:sp>
        <p:nvSpPr>
          <p:cNvPr id="6" name="TextBox 5">
            <a:extLst>
              <a:ext uri="{FF2B5EF4-FFF2-40B4-BE49-F238E27FC236}">
                <a16:creationId xmlns:a16="http://schemas.microsoft.com/office/drawing/2014/main" id="{DE5E8F74-3659-3793-EBA0-0C5AF5370C1F}"/>
              </a:ext>
            </a:extLst>
          </p:cNvPr>
          <p:cNvSpPr txBox="1"/>
          <p:nvPr/>
        </p:nvSpPr>
        <p:spPr>
          <a:xfrm>
            <a:off x="157168" y="1459347"/>
            <a:ext cx="8829664" cy="523220"/>
          </a:xfrm>
          <a:prstGeom prst="rect">
            <a:avLst/>
          </a:prstGeom>
          <a:noFill/>
        </p:spPr>
        <p:txBody>
          <a:bodyPr wrap="square">
            <a:spAutoFit/>
          </a:bodyPr>
          <a:lstStyle/>
          <a:p>
            <a:endParaRPr lang="es-CO" dirty="0"/>
          </a:p>
          <a:p>
            <a:endParaRPr lang="es-CO" dirty="0"/>
          </a:p>
        </p:txBody>
      </p:sp>
      <p:sp>
        <p:nvSpPr>
          <p:cNvPr id="3" name="TextBox 2">
            <a:extLst>
              <a:ext uri="{FF2B5EF4-FFF2-40B4-BE49-F238E27FC236}">
                <a16:creationId xmlns:a16="http://schemas.microsoft.com/office/drawing/2014/main" id="{2C95A39E-D0F7-A6F6-91B2-290D9495CC90}"/>
              </a:ext>
            </a:extLst>
          </p:cNvPr>
          <p:cNvSpPr txBox="1"/>
          <p:nvPr/>
        </p:nvSpPr>
        <p:spPr>
          <a:xfrm>
            <a:off x="157168" y="1088546"/>
            <a:ext cx="4785633" cy="2677656"/>
          </a:xfrm>
          <a:prstGeom prst="rect">
            <a:avLst/>
          </a:prstGeom>
          <a:noFill/>
        </p:spPr>
        <p:txBody>
          <a:bodyPr wrap="square" rtlCol="0">
            <a:spAutoFit/>
          </a:bodyPr>
          <a:lstStyle/>
          <a:p>
            <a:r>
              <a:rPr lang="es-CO" b="1" dirty="0"/>
              <a:t>Proceso de selección para elegir a los individuos que se convertirán en los padres de la siguiente generación: </a:t>
            </a:r>
          </a:p>
          <a:p>
            <a:endParaRPr lang="es-CO" dirty="0"/>
          </a:p>
          <a:p>
            <a:pPr marL="285750" indent="-285750">
              <a:buFont typeface="Arial" panose="020B0604020202020204" pitchFamily="34" charset="0"/>
              <a:buChar char="•"/>
            </a:pPr>
            <a:r>
              <a:rPr lang="es-CO" dirty="0"/>
              <a:t>una posibilidad es seleccionar entre todos los individuos con una probabilidad proporcional a su puntaje de aptitud(valor). </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Otra posibilidad es seleccionar aleatoriamente n individuos (n &gt; ρ) y luego elegir los más aptos como padres.</a:t>
            </a:r>
          </a:p>
          <a:p>
            <a:endParaRPr lang="es-CO" dirty="0"/>
          </a:p>
        </p:txBody>
      </p:sp>
    </p:spTree>
    <p:extLst>
      <p:ext uri="{BB962C8B-B14F-4D97-AF65-F5344CB8AC3E}">
        <p14:creationId xmlns:p14="http://schemas.microsoft.com/office/powerpoint/2010/main" val="572218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7D540-9F4E-A409-06D5-4C3B0E7DC7B4}"/>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6F1CDCF9-31C0-EF2F-C650-331707F2D052}"/>
              </a:ext>
            </a:extLst>
          </p:cNvPr>
          <p:cNvSpPr txBox="1"/>
          <p:nvPr/>
        </p:nvSpPr>
        <p:spPr>
          <a:xfrm>
            <a:off x="157168" y="-23857"/>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OPTIMIZACIÓN-EVOLUTIONARY ALGORITHMS</a:t>
            </a:r>
            <a:endParaRPr dirty="0"/>
          </a:p>
        </p:txBody>
      </p:sp>
      <p:sp>
        <p:nvSpPr>
          <p:cNvPr id="6" name="TextBox 5">
            <a:extLst>
              <a:ext uri="{FF2B5EF4-FFF2-40B4-BE49-F238E27FC236}">
                <a16:creationId xmlns:a16="http://schemas.microsoft.com/office/drawing/2014/main" id="{A282F01D-0596-28C7-1987-0CA29D151047}"/>
              </a:ext>
            </a:extLst>
          </p:cNvPr>
          <p:cNvSpPr txBox="1"/>
          <p:nvPr/>
        </p:nvSpPr>
        <p:spPr>
          <a:xfrm>
            <a:off x="157168" y="1459347"/>
            <a:ext cx="8829664" cy="523220"/>
          </a:xfrm>
          <a:prstGeom prst="rect">
            <a:avLst/>
          </a:prstGeom>
          <a:noFill/>
        </p:spPr>
        <p:txBody>
          <a:bodyPr wrap="square">
            <a:spAutoFit/>
          </a:bodyPr>
          <a:lstStyle/>
          <a:p>
            <a:endParaRPr lang="es-CO" dirty="0"/>
          </a:p>
          <a:p>
            <a:endParaRPr lang="es-CO" dirty="0"/>
          </a:p>
        </p:txBody>
      </p:sp>
      <p:sp>
        <p:nvSpPr>
          <p:cNvPr id="3" name="TextBox 2">
            <a:extLst>
              <a:ext uri="{FF2B5EF4-FFF2-40B4-BE49-F238E27FC236}">
                <a16:creationId xmlns:a16="http://schemas.microsoft.com/office/drawing/2014/main" id="{9A37C3B6-1CCB-2CD2-B05D-D3296EDFC635}"/>
              </a:ext>
            </a:extLst>
          </p:cNvPr>
          <p:cNvSpPr txBox="1"/>
          <p:nvPr/>
        </p:nvSpPr>
        <p:spPr>
          <a:xfrm>
            <a:off x="157168" y="1088546"/>
            <a:ext cx="4785633" cy="2677656"/>
          </a:xfrm>
          <a:prstGeom prst="rect">
            <a:avLst/>
          </a:prstGeom>
          <a:noFill/>
        </p:spPr>
        <p:txBody>
          <a:bodyPr wrap="square" rtlCol="0">
            <a:spAutoFit/>
          </a:bodyPr>
          <a:lstStyle/>
          <a:p>
            <a:r>
              <a:rPr lang="es-CO" b="1" dirty="0"/>
              <a:t>Proceso de selección para elegir a los individuos que se convertirán en los padres de la siguiente generación: </a:t>
            </a:r>
          </a:p>
          <a:p>
            <a:endParaRPr lang="es-CO" dirty="0"/>
          </a:p>
          <a:p>
            <a:pPr marL="285750" indent="-285750">
              <a:buFont typeface="Arial" panose="020B0604020202020204" pitchFamily="34" charset="0"/>
              <a:buChar char="•"/>
            </a:pPr>
            <a:r>
              <a:rPr lang="es-CO" dirty="0"/>
              <a:t>una posibilidad es seleccionar entre todos los individuos con una probabilidad proporcional a su puntaje de aptitud(valor). </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Otra posibilidad es seleccionar aleatoriamente n individuos (n &gt; ρ) y luego elegir los más aptos como padres.</a:t>
            </a:r>
          </a:p>
          <a:p>
            <a:endParaRPr lang="es-CO" dirty="0"/>
          </a:p>
        </p:txBody>
      </p:sp>
    </p:spTree>
    <p:extLst>
      <p:ext uri="{BB962C8B-B14F-4D97-AF65-F5344CB8AC3E}">
        <p14:creationId xmlns:p14="http://schemas.microsoft.com/office/powerpoint/2010/main" val="1898709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83F00-6BA3-833D-37ED-A6F7391F5A0A}"/>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A1118458-3B0D-950F-1A27-3BD6A19A18CC}"/>
              </a:ext>
            </a:extLst>
          </p:cNvPr>
          <p:cNvSpPr txBox="1"/>
          <p:nvPr/>
        </p:nvSpPr>
        <p:spPr>
          <a:xfrm>
            <a:off x="157168" y="-23857"/>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OPTIMIZACIÓN-EVOLUTIONARY ALGORITHMS</a:t>
            </a:r>
            <a:endParaRPr dirty="0"/>
          </a:p>
        </p:txBody>
      </p:sp>
      <p:sp>
        <p:nvSpPr>
          <p:cNvPr id="6" name="TextBox 5">
            <a:extLst>
              <a:ext uri="{FF2B5EF4-FFF2-40B4-BE49-F238E27FC236}">
                <a16:creationId xmlns:a16="http://schemas.microsoft.com/office/drawing/2014/main" id="{9BC6B58F-E1DA-AB83-7B5A-431388CEE205}"/>
              </a:ext>
            </a:extLst>
          </p:cNvPr>
          <p:cNvSpPr txBox="1"/>
          <p:nvPr/>
        </p:nvSpPr>
        <p:spPr>
          <a:xfrm>
            <a:off x="157168" y="1459347"/>
            <a:ext cx="8829664" cy="523220"/>
          </a:xfrm>
          <a:prstGeom prst="rect">
            <a:avLst/>
          </a:prstGeom>
          <a:noFill/>
        </p:spPr>
        <p:txBody>
          <a:bodyPr wrap="square">
            <a:spAutoFit/>
          </a:bodyPr>
          <a:lstStyle/>
          <a:p>
            <a:endParaRPr lang="es-CO" dirty="0"/>
          </a:p>
          <a:p>
            <a:endParaRPr lang="es-CO" dirty="0"/>
          </a:p>
        </p:txBody>
      </p:sp>
      <p:sp>
        <p:nvSpPr>
          <p:cNvPr id="3" name="TextBox 2">
            <a:extLst>
              <a:ext uri="{FF2B5EF4-FFF2-40B4-BE49-F238E27FC236}">
                <a16:creationId xmlns:a16="http://schemas.microsoft.com/office/drawing/2014/main" id="{60A8719B-2A78-BAF7-36BB-001CAC1D3F9F}"/>
              </a:ext>
            </a:extLst>
          </p:cNvPr>
          <p:cNvSpPr txBox="1"/>
          <p:nvPr/>
        </p:nvSpPr>
        <p:spPr>
          <a:xfrm>
            <a:off x="157168" y="1088546"/>
            <a:ext cx="4785633" cy="2246769"/>
          </a:xfrm>
          <a:prstGeom prst="rect">
            <a:avLst/>
          </a:prstGeom>
          <a:noFill/>
        </p:spPr>
        <p:txBody>
          <a:bodyPr wrap="square" rtlCol="0">
            <a:spAutoFit/>
          </a:bodyPr>
          <a:lstStyle/>
          <a:p>
            <a:r>
              <a:rPr lang="en-US" b="1"/>
              <a:t>RECOMBINACIÓN</a:t>
            </a:r>
            <a:r>
              <a:rPr lang="en-US"/>
              <a:t>:</a:t>
            </a:r>
          </a:p>
          <a:p>
            <a:r>
              <a:rPr lang="es-CO"/>
              <a:t>Un enfoque común (asumiendo </a:t>
            </a:r>
            <a:r>
              <a:rPr lang="es-CO" b="1"/>
              <a:t>ρ = 2</a:t>
            </a:r>
            <a:r>
              <a:rPr lang="es-CO"/>
              <a:t>) es seleccionar aleatoriamente un </a:t>
            </a:r>
            <a:r>
              <a:rPr lang="es-CO" b="1"/>
              <a:t>punto de cruce</a:t>
            </a:r>
            <a:r>
              <a:rPr lang="es-CO"/>
              <a:t> (</a:t>
            </a:r>
            <a:r>
              <a:rPr lang="es-CO" i="1"/>
              <a:t>crossover point</a:t>
            </a:r>
            <a:r>
              <a:rPr lang="es-CO"/>
              <a:t>) para dividir las cadenas de cada padre y recombinar las partes para formar dos hijos:</a:t>
            </a:r>
          </a:p>
          <a:p>
            <a:pPr marL="285750" indent="-285750">
              <a:buFont typeface="Arial" panose="020B0604020202020204" pitchFamily="34" charset="0"/>
              <a:buChar char="•"/>
            </a:pPr>
            <a:r>
              <a:rPr lang="es-CO"/>
              <a:t>Uno con la primera parte del padre 1 y la segunda parte del padre 2.</a:t>
            </a:r>
          </a:p>
          <a:p>
            <a:pPr marL="285750" indent="-285750">
              <a:buFont typeface="Arial" panose="020B0604020202020204" pitchFamily="34" charset="0"/>
              <a:buChar char="•"/>
            </a:pPr>
            <a:r>
              <a:rPr lang="es-CO"/>
              <a:t>Otro con la segunda parte del padre 1 y la primera parte del padre 2.</a:t>
            </a:r>
          </a:p>
          <a:p>
            <a:endParaRPr lang="es-CO" dirty="0"/>
          </a:p>
        </p:txBody>
      </p:sp>
      <p:sp>
        <p:nvSpPr>
          <p:cNvPr id="4" name="TextBox 3">
            <a:extLst>
              <a:ext uri="{FF2B5EF4-FFF2-40B4-BE49-F238E27FC236}">
                <a16:creationId xmlns:a16="http://schemas.microsoft.com/office/drawing/2014/main" id="{51FB8F54-879D-ABA2-6B15-5EFBCA2BF233}"/>
              </a:ext>
            </a:extLst>
          </p:cNvPr>
          <p:cNvSpPr txBox="1"/>
          <p:nvPr/>
        </p:nvSpPr>
        <p:spPr>
          <a:xfrm>
            <a:off x="4201199" y="3575624"/>
            <a:ext cx="4785633" cy="738664"/>
          </a:xfrm>
          <a:prstGeom prst="rect">
            <a:avLst/>
          </a:prstGeom>
          <a:noFill/>
        </p:spPr>
        <p:txBody>
          <a:bodyPr wrap="square" rtlCol="0">
            <a:spAutoFit/>
          </a:bodyPr>
          <a:lstStyle/>
          <a:p>
            <a:r>
              <a:rPr lang="en-US" b="1" dirty="0"/>
              <a:t>Tasa de </a:t>
            </a:r>
            <a:r>
              <a:rPr lang="en-US" b="1" dirty="0" err="1"/>
              <a:t>Mutación</a:t>
            </a:r>
            <a:r>
              <a:rPr lang="en-US" dirty="0"/>
              <a:t>:</a:t>
            </a:r>
          </a:p>
          <a:p>
            <a:pPr marL="285750" indent="-285750">
              <a:buFont typeface="Arial" panose="020B0604020202020204" pitchFamily="34" charset="0"/>
              <a:buChar char="•"/>
            </a:pPr>
            <a:r>
              <a:rPr lang="es-CO" dirty="0"/>
              <a:t>Determina con qué frecuencia la descendencia tendrá mutaciones aleatorias en su representación. </a:t>
            </a:r>
          </a:p>
        </p:txBody>
      </p:sp>
    </p:spTree>
    <p:extLst>
      <p:ext uri="{BB962C8B-B14F-4D97-AF65-F5344CB8AC3E}">
        <p14:creationId xmlns:p14="http://schemas.microsoft.com/office/powerpoint/2010/main" val="161704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8C947-6BCB-8644-90E8-B45019A59D23}"/>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99CDEFAB-676C-3FF4-1944-9213669E8349}"/>
              </a:ext>
            </a:extLst>
          </p:cNvPr>
          <p:cNvSpPr txBox="1"/>
          <p:nvPr/>
        </p:nvSpPr>
        <p:spPr>
          <a:xfrm>
            <a:off x="157168" y="-23857"/>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OPTIMIZACIÓN-EVOLUTIONARY ALGORITHMS</a:t>
            </a:r>
            <a:endParaRPr dirty="0"/>
          </a:p>
        </p:txBody>
      </p:sp>
      <p:sp>
        <p:nvSpPr>
          <p:cNvPr id="6" name="TextBox 5">
            <a:extLst>
              <a:ext uri="{FF2B5EF4-FFF2-40B4-BE49-F238E27FC236}">
                <a16:creationId xmlns:a16="http://schemas.microsoft.com/office/drawing/2014/main" id="{AF7FB6B5-F386-F1E0-56C1-46A1F313A614}"/>
              </a:ext>
            </a:extLst>
          </p:cNvPr>
          <p:cNvSpPr txBox="1"/>
          <p:nvPr/>
        </p:nvSpPr>
        <p:spPr>
          <a:xfrm>
            <a:off x="157168" y="1088546"/>
            <a:ext cx="8829664" cy="1384995"/>
          </a:xfrm>
          <a:prstGeom prst="rect">
            <a:avLst/>
          </a:prstGeom>
          <a:noFill/>
        </p:spPr>
        <p:txBody>
          <a:bodyPr wrap="square">
            <a:spAutoFit/>
          </a:bodyPr>
          <a:lstStyle/>
          <a:p>
            <a:r>
              <a:rPr lang="es-CO" dirty="0"/>
              <a:t>Para un estado del problema de las 8 reinas: el dígito en la posición c representa el número de fila de la reina en la columna c. En cada estado es evaluado por la función de aptitud. Los valores de aptitud más altos son mejores, por lo que en el problema de las 8 reinas utilizamos el número de pares de reinas que no se atacan. Para una solución óptima, este valor es </a:t>
            </a:r>
            <a:r>
              <a:rPr lang="es-CO" b="1" dirty="0"/>
              <a:t>8 × 7 / 2 = 28.</a:t>
            </a:r>
            <a:br>
              <a:rPr lang="es-CO" b="1" dirty="0"/>
            </a:br>
            <a:br>
              <a:rPr lang="es-CO" b="1" dirty="0"/>
            </a:br>
            <a:endParaRPr lang="es-CO" b="1" dirty="0"/>
          </a:p>
        </p:txBody>
      </p:sp>
      <p:pic>
        <p:nvPicPr>
          <p:cNvPr id="7" name="Picture 6">
            <a:extLst>
              <a:ext uri="{FF2B5EF4-FFF2-40B4-BE49-F238E27FC236}">
                <a16:creationId xmlns:a16="http://schemas.microsoft.com/office/drawing/2014/main" id="{3F6E893F-47CD-D756-096D-728A79507AC5}"/>
              </a:ext>
            </a:extLst>
          </p:cNvPr>
          <p:cNvPicPr>
            <a:picLocks noChangeAspect="1"/>
          </p:cNvPicPr>
          <p:nvPr/>
        </p:nvPicPr>
        <p:blipFill>
          <a:blip r:embed="rId3"/>
          <a:stretch>
            <a:fillRect/>
          </a:stretch>
        </p:blipFill>
        <p:spPr>
          <a:xfrm>
            <a:off x="1457325" y="2200949"/>
            <a:ext cx="6229350" cy="2057400"/>
          </a:xfrm>
          <a:prstGeom prst="rect">
            <a:avLst/>
          </a:prstGeom>
        </p:spPr>
      </p:pic>
    </p:spTree>
    <p:extLst>
      <p:ext uri="{BB962C8B-B14F-4D97-AF65-F5344CB8AC3E}">
        <p14:creationId xmlns:p14="http://schemas.microsoft.com/office/powerpoint/2010/main" val="726422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95F41-783F-A0FF-720B-64C29149059C}"/>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0460C3B2-E55D-E144-97EA-F87D446B1070}"/>
              </a:ext>
            </a:extLst>
          </p:cNvPr>
          <p:cNvSpPr txBox="1"/>
          <p:nvPr/>
        </p:nvSpPr>
        <p:spPr>
          <a:xfrm>
            <a:off x="157168" y="-23857"/>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OPTIMIZACIÓN-EVOLUTIONARY ALGORITHMS</a:t>
            </a:r>
            <a:endParaRPr dirty="0"/>
          </a:p>
        </p:txBody>
      </p:sp>
      <p:sp>
        <p:nvSpPr>
          <p:cNvPr id="6" name="TextBox 5">
            <a:extLst>
              <a:ext uri="{FF2B5EF4-FFF2-40B4-BE49-F238E27FC236}">
                <a16:creationId xmlns:a16="http://schemas.microsoft.com/office/drawing/2014/main" id="{654FEB12-ED91-CE3D-A76A-3ADAB03A1652}"/>
              </a:ext>
            </a:extLst>
          </p:cNvPr>
          <p:cNvSpPr txBox="1"/>
          <p:nvPr/>
        </p:nvSpPr>
        <p:spPr>
          <a:xfrm>
            <a:off x="157168" y="1088546"/>
            <a:ext cx="8829664" cy="523220"/>
          </a:xfrm>
          <a:prstGeom prst="rect">
            <a:avLst/>
          </a:prstGeom>
          <a:noFill/>
        </p:spPr>
        <p:txBody>
          <a:bodyPr wrap="square">
            <a:spAutoFit/>
          </a:bodyPr>
          <a:lstStyle/>
          <a:p>
            <a:br>
              <a:rPr lang="es-CO" b="1" dirty="0"/>
            </a:br>
            <a:endParaRPr lang="es-CO" b="1" dirty="0"/>
          </a:p>
        </p:txBody>
      </p:sp>
      <p:pic>
        <p:nvPicPr>
          <p:cNvPr id="4" name="Picture 3">
            <a:extLst>
              <a:ext uri="{FF2B5EF4-FFF2-40B4-BE49-F238E27FC236}">
                <a16:creationId xmlns:a16="http://schemas.microsoft.com/office/drawing/2014/main" id="{BF1333B6-B4A0-AD1B-CE61-7910DA62B7CC}"/>
              </a:ext>
            </a:extLst>
          </p:cNvPr>
          <p:cNvPicPr>
            <a:picLocks noChangeAspect="1"/>
          </p:cNvPicPr>
          <p:nvPr/>
        </p:nvPicPr>
        <p:blipFill>
          <a:blip r:embed="rId3"/>
          <a:stretch>
            <a:fillRect/>
          </a:stretch>
        </p:blipFill>
        <p:spPr>
          <a:xfrm>
            <a:off x="1404937" y="1109767"/>
            <a:ext cx="6334125" cy="3571875"/>
          </a:xfrm>
          <a:prstGeom prst="rect">
            <a:avLst/>
          </a:prstGeom>
        </p:spPr>
      </p:pic>
    </p:spTree>
    <p:extLst>
      <p:ext uri="{BB962C8B-B14F-4D97-AF65-F5344CB8AC3E}">
        <p14:creationId xmlns:p14="http://schemas.microsoft.com/office/powerpoint/2010/main" val="2587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Inteligencia Artificial</a:t>
            </a:r>
            <a:endParaRPr dirty="0"/>
          </a:p>
        </p:txBody>
      </p:sp>
      <p:sp>
        <p:nvSpPr>
          <p:cNvPr id="8" name="CuadroTexto 7">
            <a:extLst>
              <a:ext uri="{FF2B5EF4-FFF2-40B4-BE49-F238E27FC236}">
                <a16:creationId xmlns:a16="http://schemas.microsoft.com/office/drawing/2014/main" id="{0FDC509A-AAED-9AB9-3EC0-98672FC75BF7}"/>
              </a:ext>
            </a:extLst>
          </p:cNvPr>
          <p:cNvSpPr txBox="1"/>
          <p:nvPr/>
        </p:nvSpPr>
        <p:spPr>
          <a:xfrm>
            <a:off x="493189" y="1128905"/>
            <a:ext cx="3708010" cy="246221"/>
          </a:xfrm>
          <a:prstGeom prst="rect">
            <a:avLst/>
          </a:prstGeom>
          <a:noFill/>
        </p:spPr>
        <p:txBody>
          <a:bodyPr wrap="square">
            <a:spAutoFit/>
          </a:bodyPr>
          <a:lstStyle/>
          <a:p>
            <a:r>
              <a:rPr lang="es-CO" sz="1000" dirty="0"/>
              <a:t>https://stability.ai/blog/stable-diffusion-public-release</a:t>
            </a:r>
          </a:p>
        </p:txBody>
      </p:sp>
      <p:sp>
        <p:nvSpPr>
          <p:cNvPr id="10" name="CuadroTexto 9">
            <a:extLst>
              <a:ext uri="{FF2B5EF4-FFF2-40B4-BE49-F238E27FC236}">
                <a16:creationId xmlns:a16="http://schemas.microsoft.com/office/drawing/2014/main" id="{8F8E3575-3017-BE0F-EA27-907E3C48C2BF}"/>
              </a:ext>
            </a:extLst>
          </p:cNvPr>
          <p:cNvSpPr txBox="1"/>
          <p:nvPr/>
        </p:nvSpPr>
        <p:spPr>
          <a:xfrm>
            <a:off x="493189" y="1404089"/>
            <a:ext cx="4572000" cy="246221"/>
          </a:xfrm>
          <a:prstGeom prst="rect">
            <a:avLst/>
          </a:prstGeom>
          <a:noFill/>
        </p:spPr>
        <p:txBody>
          <a:bodyPr wrap="square">
            <a:spAutoFit/>
          </a:bodyPr>
          <a:lstStyle/>
          <a:p>
            <a:r>
              <a:rPr lang="es-CO" sz="1000" dirty="0"/>
              <a:t>https://openai.com/blog/chatgpt/</a:t>
            </a:r>
          </a:p>
        </p:txBody>
      </p:sp>
      <p:sp>
        <p:nvSpPr>
          <p:cNvPr id="5" name="CuadroTexto 4">
            <a:extLst>
              <a:ext uri="{FF2B5EF4-FFF2-40B4-BE49-F238E27FC236}">
                <a16:creationId xmlns:a16="http://schemas.microsoft.com/office/drawing/2014/main" id="{6563EAF4-E851-87E1-574A-FEC868A9F450}"/>
              </a:ext>
            </a:extLst>
          </p:cNvPr>
          <p:cNvSpPr txBox="1"/>
          <p:nvPr/>
        </p:nvSpPr>
        <p:spPr>
          <a:xfrm>
            <a:off x="493189" y="1954457"/>
            <a:ext cx="4572000" cy="246221"/>
          </a:xfrm>
          <a:prstGeom prst="rect">
            <a:avLst/>
          </a:prstGeom>
          <a:noFill/>
        </p:spPr>
        <p:txBody>
          <a:bodyPr wrap="square">
            <a:spAutoFit/>
          </a:bodyPr>
          <a:lstStyle/>
          <a:p>
            <a:r>
              <a:rPr lang="es-CO" sz="1000" dirty="0"/>
              <a:t>https://www.youtube.com/watch?v=jMvLCZBXbtc</a:t>
            </a:r>
          </a:p>
        </p:txBody>
      </p:sp>
      <p:sp>
        <p:nvSpPr>
          <p:cNvPr id="9" name="CuadroTexto 8">
            <a:extLst>
              <a:ext uri="{FF2B5EF4-FFF2-40B4-BE49-F238E27FC236}">
                <a16:creationId xmlns:a16="http://schemas.microsoft.com/office/drawing/2014/main" id="{56D44230-939D-C62B-0A81-3366F9DFF1D2}"/>
              </a:ext>
            </a:extLst>
          </p:cNvPr>
          <p:cNvSpPr txBox="1"/>
          <p:nvPr/>
        </p:nvSpPr>
        <p:spPr>
          <a:xfrm>
            <a:off x="493189" y="1692315"/>
            <a:ext cx="4572000" cy="246221"/>
          </a:xfrm>
          <a:prstGeom prst="rect">
            <a:avLst/>
          </a:prstGeom>
          <a:noFill/>
        </p:spPr>
        <p:txBody>
          <a:bodyPr wrap="square">
            <a:spAutoFit/>
          </a:bodyPr>
          <a:lstStyle/>
          <a:p>
            <a:r>
              <a:rPr lang="es-CO" sz="1000" dirty="0"/>
              <a:t>https://ai.googleblog.com/2022/06/minerva-solving-quantitative-reasoning.html</a:t>
            </a:r>
          </a:p>
        </p:txBody>
      </p:sp>
      <p:sp>
        <p:nvSpPr>
          <p:cNvPr id="12" name="CuadroTexto 11">
            <a:extLst>
              <a:ext uri="{FF2B5EF4-FFF2-40B4-BE49-F238E27FC236}">
                <a16:creationId xmlns:a16="http://schemas.microsoft.com/office/drawing/2014/main" id="{DFA1F8D3-FA49-4B89-3F0A-909EF03D40A9}"/>
              </a:ext>
            </a:extLst>
          </p:cNvPr>
          <p:cNvSpPr txBox="1"/>
          <p:nvPr/>
        </p:nvSpPr>
        <p:spPr>
          <a:xfrm>
            <a:off x="493189" y="2200678"/>
            <a:ext cx="4572000" cy="400110"/>
          </a:xfrm>
          <a:prstGeom prst="rect">
            <a:avLst/>
          </a:prstGeom>
          <a:noFill/>
        </p:spPr>
        <p:txBody>
          <a:bodyPr wrap="square">
            <a:spAutoFit/>
          </a:bodyPr>
          <a:lstStyle/>
          <a:p>
            <a:r>
              <a:rPr lang="es-CO" sz="1000" dirty="0"/>
              <a:t>https://www.deepmind.com/blog/tackling-multiple-tasks-with-a-single-visual-language-model</a:t>
            </a:r>
          </a:p>
        </p:txBody>
      </p:sp>
      <p:sp>
        <p:nvSpPr>
          <p:cNvPr id="14" name="CuadroTexto 13">
            <a:extLst>
              <a:ext uri="{FF2B5EF4-FFF2-40B4-BE49-F238E27FC236}">
                <a16:creationId xmlns:a16="http://schemas.microsoft.com/office/drawing/2014/main" id="{67460B23-3291-214B-DC10-B7FF9789742D}"/>
              </a:ext>
            </a:extLst>
          </p:cNvPr>
          <p:cNvSpPr txBox="1"/>
          <p:nvPr/>
        </p:nvSpPr>
        <p:spPr>
          <a:xfrm>
            <a:off x="493189" y="2571750"/>
            <a:ext cx="4572000" cy="246221"/>
          </a:xfrm>
          <a:prstGeom prst="rect">
            <a:avLst/>
          </a:prstGeom>
          <a:noFill/>
        </p:spPr>
        <p:txBody>
          <a:bodyPr wrap="square">
            <a:spAutoFit/>
          </a:bodyPr>
          <a:lstStyle/>
          <a:p>
            <a:r>
              <a:rPr lang="es-CO" sz="1000" dirty="0"/>
              <a:t>https://www.deepmind.com/blog/building-safer-dialogue-agents</a:t>
            </a:r>
          </a:p>
        </p:txBody>
      </p:sp>
      <p:sp>
        <p:nvSpPr>
          <p:cNvPr id="16" name="CuadroTexto 15">
            <a:extLst>
              <a:ext uri="{FF2B5EF4-FFF2-40B4-BE49-F238E27FC236}">
                <a16:creationId xmlns:a16="http://schemas.microsoft.com/office/drawing/2014/main" id="{F8B129C2-7207-C1B0-BC7C-AFA2B302DE44}"/>
              </a:ext>
            </a:extLst>
          </p:cNvPr>
          <p:cNvSpPr txBox="1"/>
          <p:nvPr/>
        </p:nvSpPr>
        <p:spPr>
          <a:xfrm>
            <a:off x="493189" y="2817971"/>
            <a:ext cx="4572000" cy="246221"/>
          </a:xfrm>
          <a:prstGeom prst="rect">
            <a:avLst/>
          </a:prstGeom>
          <a:noFill/>
        </p:spPr>
        <p:txBody>
          <a:bodyPr wrap="square">
            <a:spAutoFit/>
          </a:bodyPr>
          <a:lstStyle/>
          <a:p>
            <a:r>
              <a:rPr lang="es-CO" sz="1000" dirty="0"/>
              <a:t>https://www.deepmind.com/publications/a-generalist-agent</a:t>
            </a:r>
          </a:p>
        </p:txBody>
      </p:sp>
      <p:sp>
        <p:nvSpPr>
          <p:cNvPr id="18" name="CuadroTexto 17">
            <a:extLst>
              <a:ext uri="{FF2B5EF4-FFF2-40B4-BE49-F238E27FC236}">
                <a16:creationId xmlns:a16="http://schemas.microsoft.com/office/drawing/2014/main" id="{A82E46C2-49B6-6D1A-E14B-41608B03EE9D}"/>
              </a:ext>
            </a:extLst>
          </p:cNvPr>
          <p:cNvSpPr txBox="1"/>
          <p:nvPr/>
        </p:nvSpPr>
        <p:spPr>
          <a:xfrm>
            <a:off x="493189" y="3069690"/>
            <a:ext cx="4572000" cy="246221"/>
          </a:xfrm>
          <a:prstGeom prst="rect">
            <a:avLst/>
          </a:prstGeom>
          <a:noFill/>
        </p:spPr>
        <p:txBody>
          <a:bodyPr wrap="square">
            <a:spAutoFit/>
          </a:bodyPr>
          <a:lstStyle/>
          <a:p>
            <a:r>
              <a:rPr lang="es-CO" sz="1000"/>
              <a:t>https://www.deepmind.com/research/highlighted-research/alphago</a:t>
            </a:r>
            <a:endParaRPr lang="es-CO" sz="1000" dirty="0"/>
          </a:p>
        </p:txBody>
      </p:sp>
      <p:sp>
        <p:nvSpPr>
          <p:cNvPr id="20" name="CuadroTexto 19">
            <a:extLst>
              <a:ext uri="{FF2B5EF4-FFF2-40B4-BE49-F238E27FC236}">
                <a16:creationId xmlns:a16="http://schemas.microsoft.com/office/drawing/2014/main" id="{9D02868A-5289-A3BC-5356-00D8D395A726}"/>
              </a:ext>
            </a:extLst>
          </p:cNvPr>
          <p:cNvSpPr txBox="1"/>
          <p:nvPr/>
        </p:nvSpPr>
        <p:spPr>
          <a:xfrm>
            <a:off x="493189" y="3315911"/>
            <a:ext cx="4572000" cy="246221"/>
          </a:xfrm>
          <a:prstGeom prst="rect">
            <a:avLst/>
          </a:prstGeom>
          <a:noFill/>
        </p:spPr>
        <p:txBody>
          <a:bodyPr wrap="square">
            <a:spAutoFit/>
          </a:bodyPr>
          <a:lstStyle/>
          <a:p>
            <a:r>
              <a:rPr lang="es-CO" sz="1000" dirty="0"/>
              <a:t>https://ai.facebook.com/research/cicero/</a:t>
            </a:r>
          </a:p>
        </p:txBody>
      </p:sp>
      <p:sp>
        <p:nvSpPr>
          <p:cNvPr id="22" name="CuadroTexto 21">
            <a:extLst>
              <a:ext uri="{FF2B5EF4-FFF2-40B4-BE49-F238E27FC236}">
                <a16:creationId xmlns:a16="http://schemas.microsoft.com/office/drawing/2014/main" id="{AD284C0E-E8D3-5ACE-B108-2740DFCE8394}"/>
              </a:ext>
            </a:extLst>
          </p:cNvPr>
          <p:cNvSpPr txBox="1"/>
          <p:nvPr/>
        </p:nvSpPr>
        <p:spPr>
          <a:xfrm>
            <a:off x="493189" y="3562132"/>
            <a:ext cx="4572000" cy="246221"/>
          </a:xfrm>
          <a:prstGeom prst="rect">
            <a:avLst/>
          </a:prstGeom>
          <a:noFill/>
        </p:spPr>
        <p:txBody>
          <a:bodyPr wrap="square">
            <a:spAutoFit/>
          </a:bodyPr>
          <a:lstStyle/>
          <a:p>
            <a:r>
              <a:rPr lang="es-CO" sz="1000" dirty="0"/>
              <a:t>https://openai.com/blog/whisper/</a:t>
            </a:r>
          </a:p>
        </p:txBody>
      </p:sp>
      <p:sp>
        <p:nvSpPr>
          <p:cNvPr id="24" name="CuadroTexto 23">
            <a:extLst>
              <a:ext uri="{FF2B5EF4-FFF2-40B4-BE49-F238E27FC236}">
                <a16:creationId xmlns:a16="http://schemas.microsoft.com/office/drawing/2014/main" id="{119CF120-7A47-E802-0B1A-F9E3FB45E0FF}"/>
              </a:ext>
            </a:extLst>
          </p:cNvPr>
          <p:cNvSpPr txBox="1"/>
          <p:nvPr/>
        </p:nvSpPr>
        <p:spPr>
          <a:xfrm>
            <a:off x="493189" y="3786932"/>
            <a:ext cx="4572000" cy="246221"/>
          </a:xfrm>
          <a:prstGeom prst="rect">
            <a:avLst/>
          </a:prstGeom>
          <a:noFill/>
        </p:spPr>
        <p:txBody>
          <a:bodyPr wrap="square">
            <a:spAutoFit/>
          </a:bodyPr>
          <a:lstStyle/>
          <a:p>
            <a:r>
              <a:rPr lang="es-CO" sz="1000" dirty="0"/>
              <a:t>https://valle-demo.github.io/</a:t>
            </a:r>
          </a:p>
        </p:txBody>
      </p:sp>
    </p:spTree>
    <p:extLst>
      <p:ext uri="{BB962C8B-B14F-4D97-AF65-F5344CB8AC3E}">
        <p14:creationId xmlns:p14="http://schemas.microsoft.com/office/powerpoint/2010/main" val="2847850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7EC66-B8DC-1449-C470-D5F4F86DC2FF}"/>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B41EF9C9-1B51-7AB0-141E-B746BC8F75B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OPTIMIZACIÓN</a:t>
            </a:r>
            <a:endParaRPr dirty="0"/>
          </a:p>
        </p:txBody>
      </p:sp>
      <p:sp>
        <p:nvSpPr>
          <p:cNvPr id="3" name="TextBox 2">
            <a:extLst>
              <a:ext uri="{FF2B5EF4-FFF2-40B4-BE49-F238E27FC236}">
                <a16:creationId xmlns:a16="http://schemas.microsoft.com/office/drawing/2014/main" id="{05CA0DCE-C98C-B96A-7D81-9B6A58FF6B38}"/>
              </a:ext>
            </a:extLst>
          </p:cNvPr>
          <p:cNvSpPr txBox="1"/>
          <p:nvPr/>
        </p:nvSpPr>
        <p:spPr>
          <a:xfrm>
            <a:off x="122388" y="1088546"/>
            <a:ext cx="9021612" cy="2031325"/>
          </a:xfrm>
          <a:prstGeom prst="rect">
            <a:avLst/>
          </a:prstGeom>
          <a:noFill/>
        </p:spPr>
        <p:txBody>
          <a:bodyPr wrap="square" rtlCol="0">
            <a:spAutoFit/>
          </a:bodyPr>
          <a:lstStyle/>
          <a:p>
            <a:pPr algn="just"/>
            <a:r>
              <a:rPr lang="es-CO" dirty="0"/>
              <a:t>Sin embargo, tienen dos ventajas clave:</a:t>
            </a:r>
          </a:p>
          <a:p>
            <a:pPr algn="just"/>
            <a:endParaRPr lang="es-CO" dirty="0"/>
          </a:p>
          <a:p>
            <a:pPr marL="285750" indent="-285750" algn="just">
              <a:buFont typeface="Arial" panose="020B0604020202020204" pitchFamily="34" charset="0"/>
              <a:buChar char="•"/>
            </a:pPr>
            <a:r>
              <a:rPr lang="es-CO" dirty="0"/>
              <a:t>Requieren muy poca memoria.</a:t>
            </a:r>
          </a:p>
          <a:p>
            <a:pPr marL="285750" indent="-285750" algn="just">
              <a:buFont typeface="Arial" panose="020B0604020202020204" pitchFamily="34" charset="0"/>
              <a:buChar char="•"/>
            </a:pPr>
            <a:endParaRPr lang="es-CO" dirty="0"/>
          </a:p>
          <a:p>
            <a:pPr marL="285750" indent="-285750" algn="just">
              <a:buFont typeface="Arial" panose="020B0604020202020204" pitchFamily="34" charset="0"/>
              <a:buChar char="•"/>
            </a:pPr>
            <a:r>
              <a:rPr lang="es-CO" dirty="0"/>
              <a:t>Pueden encontrar soluciones razonables en espacios de estado muy grandes o infinitos, donde los algoritmos sistemáticos son inadecuados.</a:t>
            </a:r>
          </a:p>
          <a:p>
            <a:pPr algn="just"/>
            <a:endParaRPr lang="es-CO" dirty="0"/>
          </a:p>
          <a:p>
            <a:pPr algn="just"/>
            <a:r>
              <a:rPr lang="es-CO" dirty="0"/>
              <a:t>Los </a:t>
            </a:r>
            <a:r>
              <a:rPr lang="es-CO" b="1" dirty="0"/>
              <a:t>algoritmos de búsqueda local</a:t>
            </a:r>
            <a:r>
              <a:rPr lang="es-CO" dirty="0"/>
              <a:t> también pueden resolver </a:t>
            </a:r>
            <a:r>
              <a:rPr lang="es-CO" b="1" dirty="0"/>
              <a:t>problemas de optimización</a:t>
            </a:r>
            <a:r>
              <a:rPr lang="es-CO" dirty="0"/>
              <a:t>, en los cuales el objetivo es encontrar el </a:t>
            </a:r>
            <a:r>
              <a:rPr lang="es-CO" b="1" dirty="0"/>
              <a:t>mejor estado</a:t>
            </a:r>
            <a:r>
              <a:rPr lang="es-CO" dirty="0"/>
              <a:t> según una </a:t>
            </a:r>
            <a:r>
              <a:rPr lang="es-CO" b="1" dirty="0"/>
              <a:t>función objetivo</a:t>
            </a:r>
            <a:r>
              <a:rPr lang="es-CO" dirty="0"/>
              <a:t>.</a:t>
            </a:r>
          </a:p>
        </p:txBody>
      </p:sp>
    </p:spTree>
    <p:extLst>
      <p:ext uri="{BB962C8B-B14F-4D97-AF65-F5344CB8AC3E}">
        <p14:creationId xmlns:p14="http://schemas.microsoft.com/office/powerpoint/2010/main" val="749396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245A8-17A2-60A7-A138-607A977963EB}"/>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02F1B76F-0986-33A2-4802-9670D02FAE89}"/>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OPTIMIZACIÓN</a:t>
            </a:r>
            <a:endParaRPr dirty="0"/>
          </a:p>
        </p:txBody>
      </p:sp>
      <p:sp>
        <p:nvSpPr>
          <p:cNvPr id="3" name="TextBox 2">
            <a:extLst>
              <a:ext uri="{FF2B5EF4-FFF2-40B4-BE49-F238E27FC236}">
                <a16:creationId xmlns:a16="http://schemas.microsoft.com/office/drawing/2014/main" id="{3CBF9B3B-F53C-FC4A-9BE6-7F211C13239F}"/>
              </a:ext>
            </a:extLst>
          </p:cNvPr>
          <p:cNvSpPr txBox="1"/>
          <p:nvPr/>
        </p:nvSpPr>
        <p:spPr>
          <a:xfrm>
            <a:off x="5360324" y="2142332"/>
            <a:ext cx="3459596" cy="1600438"/>
          </a:xfrm>
          <a:prstGeom prst="rect">
            <a:avLst/>
          </a:prstGeom>
          <a:noFill/>
        </p:spPr>
        <p:txBody>
          <a:bodyPr wrap="square" rtlCol="0">
            <a:spAutoFit/>
          </a:bodyPr>
          <a:lstStyle/>
          <a:p>
            <a:pPr algn="just"/>
            <a:r>
              <a:rPr lang="es-CO" dirty="0"/>
              <a:t>Para entender la búsqueda local, imaginemos los estados de un problema distribuidos en un paisaje de espacio de estados, como se muestra en la Figura, Cada </a:t>
            </a:r>
            <a:r>
              <a:rPr lang="es-CO" b="1" dirty="0"/>
              <a:t>punto (estado)</a:t>
            </a:r>
            <a:r>
              <a:rPr lang="es-CO" dirty="0"/>
              <a:t> en este paisaje tiene una </a:t>
            </a:r>
            <a:r>
              <a:rPr lang="es-CO" b="1" dirty="0"/>
              <a:t>"elevación"</a:t>
            </a:r>
            <a:r>
              <a:rPr lang="es-CO" dirty="0"/>
              <a:t>, definida por el valor de la </a:t>
            </a:r>
            <a:r>
              <a:rPr lang="es-CO" b="1" dirty="0"/>
              <a:t>función objetivo</a:t>
            </a:r>
            <a:r>
              <a:rPr lang="es-CO" dirty="0"/>
              <a:t>.</a:t>
            </a:r>
          </a:p>
        </p:txBody>
      </p:sp>
      <p:pic>
        <p:nvPicPr>
          <p:cNvPr id="5" name="Picture 4">
            <a:extLst>
              <a:ext uri="{FF2B5EF4-FFF2-40B4-BE49-F238E27FC236}">
                <a16:creationId xmlns:a16="http://schemas.microsoft.com/office/drawing/2014/main" id="{EAEF6811-53EB-2F69-52B2-ED0ECFA3F676}"/>
              </a:ext>
            </a:extLst>
          </p:cNvPr>
          <p:cNvPicPr>
            <a:picLocks noChangeAspect="1"/>
          </p:cNvPicPr>
          <p:nvPr/>
        </p:nvPicPr>
        <p:blipFill>
          <a:blip r:embed="rId2"/>
          <a:stretch>
            <a:fillRect/>
          </a:stretch>
        </p:blipFill>
        <p:spPr>
          <a:xfrm>
            <a:off x="23873" y="1459347"/>
            <a:ext cx="5336451" cy="2966408"/>
          </a:xfrm>
          <a:prstGeom prst="rect">
            <a:avLst/>
          </a:prstGeom>
        </p:spPr>
      </p:pic>
    </p:spTree>
    <p:extLst>
      <p:ext uri="{BB962C8B-B14F-4D97-AF65-F5344CB8AC3E}">
        <p14:creationId xmlns:p14="http://schemas.microsoft.com/office/powerpoint/2010/main" val="2611335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B3BEB-D5B7-E2AE-7254-5EF67CC4FE8C}"/>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BF1379F5-CF8F-0513-0E76-933603D08983}"/>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OPTIMIZACIÓN</a:t>
            </a:r>
            <a:endParaRPr dirty="0"/>
          </a:p>
        </p:txBody>
      </p:sp>
      <p:sp>
        <p:nvSpPr>
          <p:cNvPr id="3" name="TextBox 2">
            <a:extLst>
              <a:ext uri="{FF2B5EF4-FFF2-40B4-BE49-F238E27FC236}">
                <a16:creationId xmlns:a16="http://schemas.microsoft.com/office/drawing/2014/main" id="{DC6DD029-6DCA-6482-F40C-71B6F0C12B5E}"/>
              </a:ext>
            </a:extLst>
          </p:cNvPr>
          <p:cNvSpPr txBox="1"/>
          <p:nvPr/>
        </p:nvSpPr>
        <p:spPr>
          <a:xfrm>
            <a:off x="5360324" y="1711444"/>
            <a:ext cx="3459596" cy="2893100"/>
          </a:xfrm>
          <a:prstGeom prst="rect">
            <a:avLst/>
          </a:prstGeom>
          <a:noFill/>
        </p:spPr>
        <p:txBody>
          <a:bodyPr wrap="square" rtlCol="0">
            <a:spAutoFit/>
          </a:bodyPr>
          <a:lstStyle/>
          <a:p>
            <a:pPr marL="285750" indent="-285750" algn="just">
              <a:buFont typeface="Arial" panose="020B0604020202020204" pitchFamily="34" charset="0"/>
              <a:buChar char="•"/>
            </a:pPr>
            <a:r>
              <a:rPr lang="es-CO" dirty="0"/>
              <a:t>Si la elevación corresponde a una función objetivo que debe maximizarse, entonces el objetivo es encontrar el pico más alto—un máximo global—y este proceso se llama </a:t>
            </a:r>
            <a:r>
              <a:rPr lang="es-CO" b="1" dirty="0"/>
              <a:t>ascenso por colinas (</a:t>
            </a:r>
            <a:r>
              <a:rPr lang="es-CO" b="1" dirty="0" err="1"/>
              <a:t>hill</a:t>
            </a:r>
            <a:r>
              <a:rPr lang="es-CO" b="1" dirty="0"/>
              <a:t> </a:t>
            </a:r>
            <a:r>
              <a:rPr lang="es-CO" b="1" dirty="0" err="1"/>
              <a:t>climbing</a:t>
            </a:r>
            <a:r>
              <a:rPr lang="es-CO" b="1" dirty="0"/>
              <a:t>).</a:t>
            </a:r>
          </a:p>
          <a:p>
            <a:pPr marL="285750" indent="-285750" algn="just">
              <a:buFont typeface="Arial" panose="020B0604020202020204" pitchFamily="34" charset="0"/>
              <a:buChar char="•"/>
            </a:pPr>
            <a:r>
              <a:rPr lang="es-CO" dirty="0"/>
              <a:t>Si la elevación representa un costo que debe minimizarse, entonces el objetivo es encontrar el valle más profundo—un mínimo global—y este proceso se llama </a:t>
            </a:r>
            <a:r>
              <a:rPr lang="es-CO" b="1" dirty="0"/>
              <a:t>descenso de gradiente (</a:t>
            </a:r>
            <a:r>
              <a:rPr lang="es-CO" b="1" dirty="0" err="1"/>
              <a:t>gradient</a:t>
            </a:r>
            <a:r>
              <a:rPr lang="es-CO" b="1" dirty="0"/>
              <a:t> </a:t>
            </a:r>
            <a:r>
              <a:rPr lang="es-CO" b="1" dirty="0" err="1"/>
              <a:t>descent</a:t>
            </a:r>
            <a:r>
              <a:rPr lang="es-CO" b="1" dirty="0"/>
              <a:t>).</a:t>
            </a:r>
          </a:p>
        </p:txBody>
      </p:sp>
      <p:pic>
        <p:nvPicPr>
          <p:cNvPr id="5" name="Picture 4">
            <a:extLst>
              <a:ext uri="{FF2B5EF4-FFF2-40B4-BE49-F238E27FC236}">
                <a16:creationId xmlns:a16="http://schemas.microsoft.com/office/drawing/2014/main" id="{65233CCA-C5AD-12CF-06B2-F3A4DEB38494}"/>
              </a:ext>
            </a:extLst>
          </p:cNvPr>
          <p:cNvPicPr>
            <a:picLocks noChangeAspect="1"/>
          </p:cNvPicPr>
          <p:nvPr/>
        </p:nvPicPr>
        <p:blipFill>
          <a:blip r:embed="rId2"/>
          <a:stretch>
            <a:fillRect/>
          </a:stretch>
        </p:blipFill>
        <p:spPr>
          <a:xfrm>
            <a:off x="23873" y="1459347"/>
            <a:ext cx="5336451" cy="2966408"/>
          </a:xfrm>
          <a:prstGeom prst="rect">
            <a:avLst/>
          </a:prstGeom>
        </p:spPr>
      </p:pic>
    </p:spTree>
    <p:extLst>
      <p:ext uri="{BB962C8B-B14F-4D97-AF65-F5344CB8AC3E}">
        <p14:creationId xmlns:p14="http://schemas.microsoft.com/office/powerpoint/2010/main" val="1068061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8572F-595D-CA1E-19B2-E338E5B5E7D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2A70168-4018-EBAC-E6AB-A6A359C7A69F}"/>
              </a:ext>
            </a:extLst>
          </p:cNvPr>
          <p:cNvSpPr>
            <a:spLocks noGrp="1"/>
          </p:cNvSpPr>
          <p:nvPr>
            <p:ph type="body" idx="1"/>
          </p:nvPr>
        </p:nvSpPr>
        <p:spPr/>
        <p:txBody>
          <a:bodyPr/>
          <a:lstStyle/>
          <a:p>
            <a:pPr marL="114300" indent="0">
              <a:buNone/>
            </a:pPr>
            <a:r>
              <a:rPr lang="es-ES" b="1" dirty="0">
                <a:solidFill>
                  <a:schemeClr val="bg1"/>
                </a:solidFill>
              </a:rPr>
              <a:t>HILL CLIMBING</a:t>
            </a:r>
            <a:endParaRPr lang="es-CO" b="1" dirty="0">
              <a:solidFill>
                <a:schemeClr val="bg1"/>
              </a:solidFill>
            </a:endParaRPr>
          </a:p>
        </p:txBody>
      </p:sp>
    </p:spTree>
    <p:extLst>
      <p:ext uri="{BB962C8B-B14F-4D97-AF65-F5344CB8AC3E}">
        <p14:creationId xmlns:p14="http://schemas.microsoft.com/office/powerpoint/2010/main" val="2342332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03DB8-DAAD-0FB0-C31F-F92B4D3AC46F}"/>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AE45808F-FE8D-44F0-431C-63BB50DA9974}"/>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OPTIMIZACIÓN-HILL CLIMBING</a:t>
            </a:r>
            <a:endParaRPr dirty="0"/>
          </a:p>
        </p:txBody>
      </p:sp>
      <p:sp>
        <p:nvSpPr>
          <p:cNvPr id="3" name="TextBox 2">
            <a:extLst>
              <a:ext uri="{FF2B5EF4-FFF2-40B4-BE49-F238E27FC236}">
                <a16:creationId xmlns:a16="http://schemas.microsoft.com/office/drawing/2014/main" id="{D64CFBA7-2563-6CA3-D2D5-AD5A1DC10F30}"/>
              </a:ext>
            </a:extLst>
          </p:cNvPr>
          <p:cNvSpPr txBox="1"/>
          <p:nvPr/>
        </p:nvSpPr>
        <p:spPr>
          <a:xfrm>
            <a:off x="122388" y="1088546"/>
            <a:ext cx="8899224" cy="1384995"/>
          </a:xfrm>
          <a:prstGeom prst="rect">
            <a:avLst/>
          </a:prstGeom>
          <a:noFill/>
        </p:spPr>
        <p:txBody>
          <a:bodyPr wrap="square" rtlCol="0">
            <a:spAutoFit/>
          </a:bodyPr>
          <a:lstStyle/>
          <a:p>
            <a:r>
              <a:rPr lang="es-CO" dirty="0"/>
              <a:t>El </a:t>
            </a:r>
            <a:r>
              <a:rPr lang="es-CO" b="1" dirty="0"/>
              <a:t>algoritmo de búsqueda por ascenso de colinas</a:t>
            </a:r>
            <a:r>
              <a:rPr lang="es-CO" dirty="0"/>
              <a:t> (</a:t>
            </a:r>
            <a:r>
              <a:rPr lang="es-CO" i="1" dirty="0" err="1"/>
              <a:t>hill-climbing</a:t>
            </a:r>
            <a:r>
              <a:rPr lang="es-CO" i="1" dirty="0"/>
              <a:t> </a:t>
            </a:r>
            <a:r>
              <a:rPr lang="es-CO" i="1" dirty="0" err="1"/>
              <a:t>search</a:t>
            </a:r>
            <a:r>
              <a:rPr lang="es-CO" i="1" dirty="0"/>
              <a:t> </a:t>
            </a:r>
            <a:r>
              <a:rPr lang="es-CO" i="1" dirty="0" err="1"/>
              <a:t>algorithm</a:t>
            </a:r>
            <a:r>
              <a:rPr lang="es-CO" dirty="0"/>
              <a:t>)</a:t>
            </a:r>
            <a:r>
              <a:rPr lang="en-US" dirty="0"/>
              <a:t> </a:t>
            </a:r>
            <a:r>
              <a:rPr lang="es-CO" dirty="0"/>
              <a:t>mantiene un único </a:t>
            </a:r>
            <a:r>
              <a:rPr lang="es-CO" b="1" dirty="0"/>
              <a:t>estado actual</a:t>
            </a:r>
            <a:r>
              <a:rPr lang="es-CO" dirty="0"/>
              <a:t> y, en cada iteración, </a:t>
            </a:r>
            <a:r>
              <a:rPr lang="es-CO" b="1" dirty="0"/>
              <a:t>se mueve al estado vecino con el valor más alto</a:t>
            </a:r>
            <a:r>
              <a:rPr lang="es-CO" dirty="0"/>
              <a:t>—es decir, avanza en la dirección que proporciona el </a:t>
            </a:r>
            <a:r>
              <a:rPr lang="es-CO" b="1" dirty="0"/>
              <a:t>ascenso más pronunciado</a:t>
            </a:r>
            <a:r>
              <a:rPr lang="es-CO" dirty="0"/>
              <a:t>.</a:t>
            </a:r>
            <a:endParaRPr lang="en-US" dirty="0"/>
          </a:p>
          <a:p>
            <a:endParaRPr lang="en-US" dirty="0"/>
          </a:p>
          <a:p>
            <a:r>
              <a:rPr lang="es-CO" dirty="0"/>
              <a:t>El algoritmo </a:t>
            </a:r>
            <a:r>
              <a:rPr lang="es-CO" b="1" dirty="0"/>
              <a:t>termina cuando alcanza un "pico"</a:t>
            </a:r>
            <a:r>
              <a:rPr lang="es-CO" dirty="0"/>
              <a:t>, donde ningún vecino tiene un valor más alto. </a:t>
            </a:r>
            <a:r>
              <a:rPr lang="es-CO" b="1" dirty="0"/>
              <a:t>El ascenso por colinas no mira más allá de los vecinos inmediatos del estado actual</a:t>
            </a:r>
            <a:r>
              <a:rPr lang="es-CO" dirty="0"/>
              <a:t>.</a:t>
            </a:r>
          </a:p>
        </p:txBody>
      </p:sp>
      <p:pic>
        <p:nvPicPr>
          <p:cNvPr id="5" name="Picture 4">
            <a:extLst>
              <a:ext uri="{FF2B5EF4-FFF2-40B4-BE49-F238E27FC236}">
                <a16:creationId xmlns:a16="http://schemas.microsoft.com/office/drawing/2014/main" id="{659D3CB9-5F83-25F8-4B00-0D38BAF652F7}"/>
              </a:ext>
            </a:extLst>
          </p:cNvPr>
          <p:cNvPicPr>
            <a:picLocks noChangeAspect="1"/>
          </p:cNvPicPr>
          <p:nvPr/>
        </p:nvPicPr>
        <p:blipFill>
          <a:blip r:embed="rId3"/>
          <a:stretch>
            <a:fillRect/>
          </a:stretch>
        </p:blipFill>
        <p:spPr>
          <a:xfrm>
            <a:off x="755481" y="2794063"/>
            <a:ext cx="7633037" cy="1693744"/>
          </a:xfrm>
          <a:prstGeom prst="rect">
            <a:avLst/>
          </a:prstGeom>
        </p:spPr>
      </p:pic>
    </p:spTree>
    <p:extLst>
      <p:ext uri="{BB962C8B-B14F-4D97-AF65-F5344CB8AC3E}">
        <p14:creationId xmlns:p14="http://schemas.microsoft.com/office/powerpoint/2010/main" val="2459154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A5B86-A91E-DC4C-A5AC-C4BA1698EBF2}"/>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D587A4EA-A1B3-D4A1-56C6-2FF670CA01A1}"/>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OPTIMIZACIÓN-HILL CLIMBING</a:t>
            </a:r>
            <a:endParaRPr dirty="0"/>
          </a:p>
        </p:txBody>
      </p:sp>
      <p:sp>
        <p:nvSpPr>
          <p:cNvPr id="3" name="TextBox 2">
            <a:extLst>
              <a:ext uri="{FF2B5EF4-FFF2-40B4-BE49-F238E27FC236}">
                <a16:creationId xmlns:a16="http://schemas.microsoft.com/office/drawing/2014/main" id="{5CC2B54F-DC9D-5A2D-130F-94E387FB4156}"/>
              </a:ext>
            </a:extLst>
          </p:cNvPr>
          <p:cNvSpPr txBox="1"/>
          <p:nvPr/>
        </p:nvSpPr>
        <p:spPr>
          <a:xfrm>
            <a:off x="122388" y="1088546"/>
            <a:ext cx="8899224" cy="523220"/>
          </a:xfrm>
          <a:prstGeom prst="rect">
            <a:avLst/>
          </a:prstGeom>
          <a:noFill/>
        </p:spPr>
        <p:txBody>
          <a:bodyPr wrap="square" rtlCol="0">
            <a:spAutoFit/>
          </a:bodyPr>
          <a:lstStyle/>
          <a:p>
            <a:r>
              <a:rPr lang="es-CO" dirty="0"/>
              <a:t>Para adaptar </a:t>
            </a:r>
            <a:r>
              <a:rPr lang="es-CO" b="1" dirty="0"/>
              <a:t>Hill </a:t>
            </a:r>
            <a:r>
              <a:rPr lang="es-CO" b="1" dirty="0" err="1"/>
              <a:t>Climbing</a:t>
            </a:r>
            <a:r>
              <a:rPr lang="es-CO" dirty="0"/>
              <a:t>, que usualmente </a:t>
            </a:r>
            <a:r>
              <a:rPr lang="es-CO" b="1" dirty="0"/>
              <a:t>maximiza</a:t>
            </a:r>
            <a:r>
              <a:rPr lang="es-CO" dirty="0"/>
              <a:t>, simplemente lo aplicamos a </a:t>
            </a:r>
            <a:r>
              <a:rPr lang="es-CO" b="1" dirty="0"/>
              <a:t>la versión negativa de la función heurística</a:t>
            </a:r>
            <a:r>
              <a:rPr lang="es-CO" dirty="0"/>
              <a:t>, es decir, usamos </a:t>
            </a:r>
            <a:r>
              <a:rPr lang="es-CO" b="1" dirty="0"/>
              <a:t>−h como función objetivo</a:t>
            </a:r>
            <a:r>
              <a:rPr lang="es-CO" dirty="0"/>
              <a:t>.</a:t>
            </a:r>
          </a:p>
        </p:txBody>
      </p:sp>
      <p:pic>
        <p:nvPicPr>
          <p:cNvPr id="6" name="Picture 5">
            <a:extLst>
              <a:ext uri="{FF2B5EF4-FFF2-40B4-BE49-F238E27FC236}">
                <a16:creationId xmlns:a16="http://schemas.microsoft.com/office/drawing/2014/main" id="{BFEA80A2-9F97-4D90-90EB-D20BFCD5D54E}"/>
              </a:ext>
            </a:extLst>
          </p:cNvPr>
          <p:cNvPicPr>
            <a:picLocks noChangeAspect="1"/>
          </p:cNvPicPr>
          <p:nvPr/>
        </p:nvPicPr>
        <p:blipFill>
          <a:blip r:embed="rId3"/>
          <a:stretch>
            <a:fillRect/>
          </a:stretch>
        </p:blipFill>
        <p:spPr>
          <a:xfrm>
            <a:off x="1466850" y="1691121"/>
            <a:ext cx="6210300" cy="2933700"/>
          </a:xfrm>
          <a:prstGeom prst="rect">
            <a:avLst/>
          </a:prstGeom>
        </p:spPr>
      </p:pic>
    </p:spTree>
    <p:extLst>
      <p:ext uri="{BB962C8B-B14F-4D97-AF65-F5344CB8AC3E}">
        <p14:creationId xmlns:p14="http://schemas.microsoft.com/office/powerpoint/2010/main" val="2358067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2FFD3-1413-196A-E6E6-A0392012BAFB}"/>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EE77A23F-D895-6A44-6006-0728C81C35BE}"/>
              </a:ext>
            </a:extLst>
          </p:cNvPr>
          <p:cNvPicPr>
            <a:picLocks noChangeAspect="1"/>
          </p:cNvPicPr>
          <p:nvPr/>
        </p:nvPicPr>
        <p:blipFill>
          <a:blip r:embed="rId3"/>
          <a:stretch>
            <a:fillRect/>
          </a:stretch>
        </p:blipFill>
        <p:spPr>
          <a:xfrm>
            <a:off x="5022897" y="2876185"/>
            <a:ext cx="4078811" cy="2267315"/>
          </a:xfrm>
          <a:prstGeom prst="rect">
            <a:avLst/>
          </a:prstGeom>
        </p:spPr>
      </p:pic>
      <p:pic>
        <p:nvPicPr>
          <p:cNvPr id="8" name="Picture 7">
            <a:extLst>
              <a:ext uri="{FF2B5EF4-FFF2-40B4-BE49-F238E27FC236}">
                <a16:creationId xmlns:a16="http://schemas.microsoft.com/office/drawing/2014/main" id="{4348CEFF-8088-E2C4-834A-197B814EF7AE}"/>
              </a:ext>
            </a:extLst>
          </p:cNvPr>
          <p:cNvPicPr>
            <a:picLocks noChangeAspect="1"/>
          </p:cNvPicPr>
          <p:nvPr/>
        </p:nvPicPr>
        <p:blipFill>
          <a:blip r:embed="rId4"/>
          <a:stretch>
            <a:fillRect/>
          </a:stretch>
        </p:blipFill>
        <p:spPr>
          <a:xfrm>
            <a:off x="5881202" y="858047"/>
            <a:ext cx="2362200" cy="2090738"/>
          </a:xfrm>
          <a:prstGeom prst="rect">
            <a:avLst/>
          </a:prstGeom>
        </p:spPr>
      </p:pic>
      <p:sp>
        <p:nvSpPr>
          <p:cNvPr id="2" name="Google Shape;76;p22">
            <a:extLst>
              <a:ext uri="{FF2B5EF4-FFF2-40B4-BE49-F238E27FC236}">
                <a16:creationId xmlns:a16="http://schemas.microsoft.com/office/drawing/2014/main" id="{ADB74CB0-C271-D023-4455-23DAD618D27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OPTIMIZACIÓN-HILL CLIMBING</a:t>
            </a:r>
            <a:endParaRPr dirty="0"/>
          </a:p>
        </p:txBody>
      </p:sp>
      <p:sp>
        <p:nvSpPr>
          <p:cNvPr id="6" name="TextBox 5">
            <a:extLst>
              <a:ext uri="{FF2B5EF4-FFF2-40B4-BE49-F238E27FC236}">
                <a16:creationId xmlns:a16="http://schemas.microsoft.com/office/drawing/2014/main" id="{D1563A0B-5CD1-7DB5-CC02-21CA8A6B7AC0}"/>
              </a:ext>
            </a:extLst>
          </p:cNvPr>
          <p:cNvSpPr txBox="1"/>
          <p:nvPr/>
        </p:nvSpPr>
        <p:spPr>
          <a:xfrm>
            <a:off x="157168" y="930078"/>
            <a:ext cx="4785633" cy="4185761"/>
          </a:xfrm>
          <a:prstGeom prst="rect">
            <a:avLst/>
          </a:prstGeom>
          <a:noFill/>
        </p:spPr>
        <p:txBody>
          <a:bodyPr wrap="square">
            <a:spAutoFit/>
          </a:bodyPr>
          <a:lstStyle/>
          <a:p>
            <a:pPr algn="just"/>
            <a:r>
              <a:rPr lang="es-CO" b="1" dirty="0"/>
              <a:t>Hill </a:t>
            </a:r>
            <a:r>
              <a:rPr lang="es-CO" b="1" dirty="0" err="1"/>
              <a:t>Climbing</a:t>
            </a:r>
            <a:r>
              <a:rPr lang="es-CO" dirty="0"/>
              <a:t> puede quedarse atascado por cualquiera de las siguientes razones:</a:t>
            </a:r>
          </a:p>
          <a:p>
            <a:pPr algn="just"/>
            <a:endParaRPr lang="es-CO" dirty="0"/>
          </a:p>
          <a:p>
            <a:pPr marL="285750" indent="-285750" algn="just">
              <a:buFont typeface="Arial" panose="020B0604020202020204" pitchFamily="34" charset="0"/>
              <a:buChar char="•"/>
            </a:pPr>
            <a:r>
              <a:rPr lang="es-CO" b="1" dirty="0"/>
              <a:t>MÁXIMOS LOCALES:</a:t>
            </a:r>
            <a:r>
              <a:rPr lang="es-CO" dirty="0"/>
              <a:t> Un máximo local es un pico que es más alto que cada uno de sus estados vecinos, pero más bajo que el máximo global. Los algoritmos de ascensión de colinas que alcanzan la vecindad de un máximo local serán arrastrados hacia la cima, pero luego quedarán atrapados sin otra opción para continuar. </a:t>
            </a:r>
          </a:p>
          <a:p>
            <a:pPr marL="285750" indent="-285750" algn="just">
              <a:buFont typeface="Arial" panose="020B0604020202020204" pitchFamily="34" charset="0"/>
              <a:buChar char="•"/>
            </a:pPr>
            <a:r>
              <a:rPr lang="es-CO" b="1" dirty="0"/>
              <a:t>CORDILLERAS (RIDGES):</a:t>
            </a:r>
            <a:r>
              <a:rPr lang="es-CO" dirty="0"/>
              <a:t> Las cordilleras resultan en una secuencia de máximos locales que son muy difíciles de atravesar para los algoritmos codiciosos.</a:t>
            </a:r>
          </a:p>
          <a:p>
            <a:pPr marL="285750" indent="-285750" algn="just">
              <a:buFont typeface="Arial" panose="020B0604020202020204" pitchFamily="34" charset="0"/>
              <a:buChar char="•"/>
            </a:pPr>
            <a:r>
              <a:rPr lang="es-CO" b="1" dirty="0">
                <a:solidFill>
                  <a:srgbClr val="242424"/>
                </a:solidFill>
                <a:latin typeface="+mj-lt"/>
              </a:rPr>
              <a:t>MESETAS</a:t>
            </a:r>
            <a:r>
              <a:rPr lang="es-CO" b="0" i="0" dirty="0">
                <a:solidFill>
                  <a:srgbClr val="242424"/>
                </a:solidFill>
                <a:effectLst/>
                <a:latin typeface="+mj-lt"/>
              </a:rPr>
              <a:t>: Una meseta es un área plana del paisaje del espacio de estados. Puede ser un máximo local plano, del cual no existe una salida ascendente, o un hombro, desde el cual es posible progresar.</a:t>
            </a:r>
            <a:endParaRPr lang="es-CO" dirty="0">
              <a:latin typeface="+mj-lt"/>
            </a:endParaRPr>
          </a:p>
          <a:p>
            <a:endParaRPr lang="es-CO" dirty="0"/>
          </a:p>
          <a:p>
            <a:endParaRPr lang="es-CO" dirty="0"/>
          </a:p>
        </p:txBody>
      </p:sp>
    </p:spTree>
    <p:extLst>
      <p:ext uri="{BB962C8B-B14F-4D97-AF65-F5344CB8AC3E}">
        <p14:creationId xmlns:p14="http://schemas.microsoft.com/office/powerpoint/2010/main" val="2705150376"/>
      </p:ext>
    </p:extLst>
  </p:cSld>
  <p:clrMapOvr>
    <a:masterClrMapping/>
  </p:clrMapOvr>
</p:sld>
</file>

<file path=ppt/theme/theme1.xml><?xml version="1.0" encoding="utf-8"?>
<a:theme xmlns:a="http://schemas.openxmlformats.org/drawingml/2006/main" name="TemaEafi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Eafit" id="{09A1FEDD-FD90-45E3-B814-1466AAC67C6F}" vid="{EC9E961C-D0DD-48BE-A67E-E9433C482F9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7FD85BBC776647B05795E539834121" ma:contentTypeVersion="0" ma:contentTypeDescription="Create a new document." ma:contentTypeScope="" ma:versionID="c9ea9dc20ea728ff1a5903745381ec7b">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1AFD38-5226-4A5C-8230-F10747B10919}">
  <ds:schemaRefs>
    <ds:schemaRef ds:uri="http://schemas.microsoft.com/sharepoint/v3/contenttype/forms"/>
  </ds:schemaRefs>
</ds:datastoreItem>
</file>

<file path=customXml/itemProps2.xml><?xml version="1.0" encoding="utf-8"?>
<ds:datastoreItem xmlns:ds="http://schemas.openxmlformats.org/officeDocument/2006/customXml" ds:itemID="{7CC83721-8F6C-4B1E-9A67-ED58CCC2528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75052E6-CB1D-41F2-A646-B8AFF253D3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TemaEafit</Template>
  <TotalTime>1613</TotalTime>
  <Words>2356</Words>
  <Application>Microsoft Office PowerPoint</Application>
  <PresentationFormat>On-screen Show (16:9)</PresentationFormat>
  <Paragraphs>155</Paragraphs>
  <Slides>26</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Calibri</vt:lpstr>
      <vt:lpstr>Arial</vt:lpstr>
      <vt:lpstr>TemaEafit</vt:lpstr>
      <vt:lpstr>Problemas de optimización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Aprendizaje automático de cero a uno</dc:title>
  <dc:creator>YE JM</dc:creator>
  <cp:lastModifiedBy>YOMIN ESTIVEN JARAMILLO MUNERA</cp:lastModifiedBy>
  <cp:revision>13</cp:revision>
  <dcterms:modified xsi:type="dcterms:W3CDTF">2025-03-06T20:37:14Z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0x010100397FD85BBC776647B05795E539834121</vt:lpwstr>
  </property>
</Properties>
</file>